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Old Standard TT" panose="020B0604020202020204" charset="0"/>
      <p:regular r:id="rId13"/>
      <p:bold r:id="rId14"/>
      <p: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ba5e3367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ba5e3367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77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b0037411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b0037411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ba5e33650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ba5e33650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ba5e33650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ba5e33650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ba5e33650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ba5e33650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ba5e3367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ba5e3367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28cf542e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28cf542e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283d2e7d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283d2e7d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ba5e3367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ba5e3367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460775" y="138125"/>
            <a:ext cx="8229600" cy="1500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4200"/>
              <a:buNone/>
              <a:defRPr b="1">
                <a:solidFill>
                  <a:schemeClr val="lt1"/>
                </a:solidFill>
                <a:latin typeface="Times New Roman"/>
                <a:ea typeface="Times New Roman"/>
                <a:cs typeface="Times New Roman"/>
                <a:sym typeface="Times New Roman"/>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101600" y="1778000"/>
            <a:ext cx="5493300" cy="33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400"/>
              <a:buChar char="●"/>
              <a:defRPr sz="1600" b="1">
                <a:solidFill>
                  <a:schemeClr val="accent2"/>
                </a:solidFill>
                <a:latin typeface="Times New Roman"/>
                <a:ea typeface="Times New Roman"/>
                <a:cs typeface="Times New Roman"/>
                <a:sym typeface="Times New Roman"/>
              </a:defRPr>
            </a:lvl1pPr>
            <a:lvl2pPr lvl="1" rtl="0">
              <a:lnSpc>
                <a:spcPct val="100000"/>
              </a:lnSpc>
              <a:spcBef>
                <a:spcPts val="0"/>
              </a:spcBef>
              <a:spcAft>
                <a:spcPts val="0"/>
              </a:spcAft>
              <a:buClr>
                <a:schemeClr val="accent2"/>
              </a:buClr>
              <a:buSzPts val="2400"/>
              <a:buChar char="○"/>
              <a:defRPr sz="2400">
                <a:solidFill>
                  <a:schemeClr val="accent2"/>
                </a:solidFill>
              </a:defRPr>
            </a:lvl2pPr>
            <a:lvl3pPr lvl="2" rtl="0">
              <a:lnSpc>
                <a:spcPct val="100000"/>
              </a:lnSpc>
              <a:spcBef>
                <a:spcPts val="0"/>
              </a:spcBef>
              <a:spcAft>
                <a:spcPts val="0"/>
              </a:spcAft>
              <a:buClr>
                <a:schemeClr val="accent2"/>
              </a:buClr>
              <a:buSzPts val="2400"/>
              <a:buChar char="■"/>
              <a:defRPr sz="2400">
                <a:solidFill>
                  <a:schemeClr val="accent2"/>
                </a:solidFill>
              </a:defRPr>
            </a:lvl3pPr>
            <a:lvl4pPr lvl="3" rtl="0">
              <a:lnSpc>
                <a:spcPct val="100000"/>
              </a:lnSpc>
              <a:spcBef>
                <a:spcPts val="0"/>
              </a:spcBef>
              <a:spcAft>
                <a:spcPts val="0"/>
              </a:spcAft>
              <a:buClr>
                <a:schemeClr val="accent2"/>
              </a:buClr>
              <a:buSzPts val="2400"/>
              <a:buChar char="●"/>
              <a:defRPr sz="2400">
                <a:solidFill>
                  <a:schemeClr val="accent2"/>
                </a:solidFill>
              </a:defRPr>
            </a:lvl4pPr>
            <a:lvl5pPr lvl="4" rtl="0">
              <a:lnSpc>
                <a:spcPct val="100000"/>
              </a:lnSpc>
              <a:spcBef>
                <a:spcPts val="0"/>
              </a:spcBef>
              <a:spcAft>
                <a:spcPts val="0"/>
              </a:spcAft>
              <a:buClr>
                <a:schemeClr val="accent2"/>
              </a:buClr>
              <a:buSzPts val="2400"/>
              <a:buChar char="○"/>
              <a:defRPr sz="2400">
                <a:solidFill>
                  <a:schemeClr val="accent2"/>
                </a:solidFill>
              </a:defRPr>
            </a:lvl5pPr>
            <a:lvl6pPr lvl="5" rtl="0">
              <a:lnSpc>
                <a:spcPct val="100000"/>
              </a:lnSpc>
              <a:spcBef>
                <a:spcPts val="0"/>
              </a:spcBef>
              <a:spcAft>
                <a:spcPts val="0"/>
              </a:spcAft>
              <a:buClr>
                <a:schemeClr val="accent2"/>
              </a:buClr>
              <a:buSzPts val="2400"/>
              <a:buChar char="■"/>
              <a:defRPr sz="2400">
                <a:solidFill>
                  <a:schemeClr val="accent2"/>
                </a:solidFill>
              </a:defRPr>
            </a:lvl6pPr>
            <a:lvl7pPr lvl="6" rtl="0">
              <a:lnSpc>
                <a:spcPct val="100000"/>
              </a:lnSpc>
              <a:spcBef>
                <a:spcPts val="0"/>
              </a:spcBef>
              <a:spcAft>
                <a:spcPts val="0"/>
              </a:spcAft>
              <a:buClr>
                <a:schemeClr val="accent2"/>
              </a:buClr>
              <a:buSzPts val="2400"/>
              <a:buChar char="●"/>
              <a:defRPr sz="2400">
                <a:solidFill>
                  <a:schemeClr val="accent2"/>
                </a:solidFill>
              </a:defRPr>
            </a:lvl7pPr>
            <a:lvl8pPr lvl="7" rtl="0">
              <a:lnSpc>
                <a:spcPct val="100000"/>
              </a:lnSpc>
              <a:spcBef>
                <a:spcPts val="0"/>
              </a:spcBef>
              <a:spcAft>
                <a:spcPts val="0"/>
              </a:spcAft>
              <a:buClr>
                <a:schemeClr val="accent2"/>
              </a:buClr>
              <a:buSzPts val="2400"/>
              <a:buChar char="○"/>
              <a:defRPr sz="2400">
                <a:solidFill>
                  <a:schemeClr val="accent2"/>
                </a:solidFill>
              </a:defRPr>
            </a:lvl8pPr>
            <a:lvl9pPr lvl="8" rtl="0">
              <a:lnSpc>
                <a:spcPct val="100000"/>
              </a:lnSpc>
              <a:spcBef>
                <a:spcPts val="0"/>
              </a:spcBef>
              <a:spcAft>
                <a:spcPts val="0"/>
              </a:spcAft>
              <a:buClr>
                <a:schemeClr val="accent2"/>
              </a:buClr>
              <a:buSzPts val="2400"/>
              <a:buChar char="■"/>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sz="42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1600"/>
              </a:spcBef>
              <a:spcAft>
                <a:spcPts val="0"/>
              </a:spcAft>
              <a:buClr>
                <a:schemeClr val="accent1"/>
              </a:buClr>
              <a:buSzPts val="1400"/>
              <a:buChar char="○"/>
              <a:defRPr>
                <a:solidFill>
                  <a:schemeClr val="accent1"/>
                </a:solidFill>
              </a:defRPr>
            </a:lvl2pPr>
            <a:lvl3pPr marL="1371600" lvl="2" indent="-317500" rtl="0">
              <a:spcBef>
                <a:spcPts val="1600"/>
              </a:spcBef>
              <a:spcAft>
                <a:spcPts val="0"/>
              </a:spcAft>
              <a:buClr>
                <a:schemeClr val="accent1"/>
              </a:buClr>
              <a:buSzPts val="1400"/>
              <a:buChar char="■"/>
              <a:defRPr>
                <a:solidFill>
                  <a:schemeClr val="accent1"/>
                </a:solidFill>
              </a:defRPr>
            </a:lvl3pPr>
            <a:lvl4pPr marL="1828800" lvl="3" indent="-317500" rtl="0">
              <a:spcBef>
                <a:spcPts val="1600"/>
              </a:spcBef>
              <a:spcAft>
                <a:spcPts val="0"/>
              </a:spcAft>
              <a:buClr>
                <a:schemeClr val="accent1"/>
              </a:buClr>
              <a:buSzPts val="1400"/>
              <a:buChar char="●"/>
              <a:defRPr>
                <a:solidFill>
                  <a:schemeClr val="accent1"/>
                </a:solidFill>
              </a:defRPr>
            </a:lvl4pPr>
            <a:lvl5pPr marL="2286000" lvl="4" indent="-317500" rtl="0">
              <a:spcBef>
                <a:spcPts val="1600"/>
              </a:spcBef>
              <a:spcAft>
                <a:spcPts val="0"/>
              </a:spcAft>
              <a:buClr>
                <a:schemeClr val="accent1"/>
              </a:buClr>
              <a:buSzPts val="1400"/>
              <a:buChar char="○"/>
              <a:defRPr>
                <a:solidFill>
                  <a:schemeClr val="accent1"/>
                </a:solidFill>
              </a:defRPr>
            </a:lvl5pPr>
            <a:lvl6pPr marL="2743200" lvl="5" indent="-317500" rtl="0">
              <a:spcBef>
                <a:spcPts val="1600"/>
              </a:spcBef>
              <a:spcAft>
                <a:spcPts val="0"/>
              </a:spcAft>
              <a:buClr>
                <a:schemeClr val="accent1"/>
              </a:buClr>
              <a:buSzPts val="1400"/>
              <a:buChar char="■"/>
              <a:defRPr>
                <a:solidFill>
                  <a:schemeClr val="accent1"/>
                </a:solidFill>
              </a:defRPr>
            </a:lvl6pPr>
            <a:lvl7pPr marL="3200400" lvl="6" indent="-317500" rtl="0">
              <a:spcBef>
                <a:spcPts val="1600"/>
              </a:spcBef>
              <a:spcAft>
                <a:spcPts val="0"/>
              </a:spcAft>
              <a:buClr>
                <a:schemeClr val="accent1"/>
              </a:buClr>
              <a:buSzPts val="1400"/>
              <a:buChar char="●"/>
              <a:defRPr>
                <a:solidFill>
                  <a:schemeClr val="accent1"/>
                </a:solidFill>
              </a:defRPr>
            </a:lvl7pPr>
            <a:lvl8pPr marL="3657600" lvl="7" indent="-317500" rtl="0">
              <a:spcBef>
                <a:spcPts val="1600"/>
              </a:spcBef>
              <a:spcAft>
                <a:spcPts val="0"/>
              </a:spcAft>
              <a:buClr>
                <a:schemeClr val="accent1"/>
              </a:buClr>
              <a:buSzPts val="1400"/>
              <a:buChar char="○"/>
              <a:defRPr>
                <a:solidFill>
                  <a:schemeClr val="accent1"/>
                </a:solidFill>
              </a:defRPr>
            </a:lvl8pPr>
            <a:lvl9pPr marL="4114800" lvl="8" indent="-317500" rtl="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Old Standard TT"/>
                <a:ea typeface="Old Standard TT"/>
                <a:cs typeface="Old Standard TT"/>
                <a:sym typeface="Old Standard TT"/>
              </a:defRPr>
            </a:lvl1pPr>
            <a:lvl2pPr lvl="1" algn="r" rtl="0">
              <a:buNone/>
              <a:defRPr sz="1000">
                <a:solidFill>
                  <a:schemeClr val="dk1"/>
                </a:solidFill>
                <a:latin typeface="Old Standard TT"/>
                <a:ea typeface="Old Standard TT"/>
                <a:cs typeface="Old Standard TT"/>
                <a:sym typeface="Old Standard TT"/>
              </a:defRPr>
            </a:lvl2pPr>
            <a:lvl3pPr lvl="2" algn="r" rtl="0">
              <a:buNone/>
              <a:defRPr sz="1000">
                <a:solidFill>
                  <a:schemeClr val="dk1"/>
                </a:solidFill>
                <a:latin typeface="Old Standard TT"/>
                <a:ea typeface="Old Standard TT"/>
                <a:cs typeface="Old Standard TT"/>
                <a:sym typeface="Old Standard TT"/>
              </a:defRPr>
            </a:lvl3pPr>
            <a:lvl4pPr lvl="3" algn="r" rtl="0">
              <a:buNone/>
              <a:defRPr sz="1000">
                <a:solidFill>
                  <a:schemeClr val="dk1"/>
                </a:solidFill>
                <a:latin typeface="Old Standard TT"/>
                <a:ea typeface="Old Standard TT"/>
                <a:cs typeface="Old Standard TT"/>
                <a:sym typeface="Old Standard TT"/>
              </a:defRPr>
            </a:lvl4pPr>
            <a:lvl5pPr lvl="4" algn="r" rtl="0">
              <a:buNone/>
              <a:defRPr sz="1000">
                <a:solidFill>
                  <a:schemeClr val="dk1"/>
                </a:solidFill>
                <a:latin typeface="Old Standard TT"/>
                <a:ea typeface="Old Standard TT"/>
                <a:cs typeface="Old Standard TT"/>
                <a:sym typeface="Old Standard TT"/>
              </a:defRPr>
            </a:lvl5pPr>
            <a:lvl6pPr lvl="5" algn="r" rtl="0">
              <a:buNone/>
              <a:defRPr sz="1000">
                <a:solidFill>
                  <a:schemeClr val="dk1"/>
                </a:solidFill>
                <a:latin typeface="Old Standard TT"/>
                <a:ea typeface="Old Standard TT"/>
                <a:cs typeface="Old Standard TT"/>
                <a:sym typeface="Old Standard TT"/>
              </a:defRPr>
            </a:lvl6pPr>
            <a:lvl7pPr lvl="6" algn="r" rtl="0">
              <a:buNone/>
              <a:defRPr sz="1000">
                <a:solidFill>
                  <a:schemeClr val="dk1"/>
                </a:solidFill>
                <a:latin typeface="Old Standard TT"/>
                <a:ea typeface="Old Standard TT"/>
                <a:cs typeface="Old Standard TT"/>
                <a:sym typeface="Old Standard TT"/>
              </a:defRPr>
            </a:lvl7pPr>
            <a:lvl8pPr lvl="7" algn="r" rtl="0">
              <a:buNone/>
              <a:defRPr sz="1000">
                <a:solidFill>
                  <a:schemeClr val="dk1"/>
                </a:solidFill>
                <a:latin typeface="Old Standard TT"/>
                <a:ea typeface="Old Standard TT"/>
                <a:cs typeface="Old Standard TT"/>
                <a:sym typeface="Old Standard TT"/>
              </a:defRPr>
            </a:lvl8pPr>
            <a:lvl9pPr lvl="8" algn="r" rtl="0">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Prat33k-dev/PRM-Blended-Potential-Field-Path-Plann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hyperlink" Target="https://drive.google.com/file/d/1uyJY5KSu401MRCd_OP1GFCMTR21aV-We/view?usp=sharing" TargetMode="Externa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cs.cmu.edu/~motionplanning/lecture/Chap4-Potential-Field_howie.pdf"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clearpathrobotics.com/assets/guides/melodic/husky/index.html" TargetMode="External"/><Relationship Id="rId4" Type="http://schemas.openxmlformats.org/officeDocument/2006/relationships/hyperlink" Target="https://en.wikipedia.org/wiki/Probabilistic_roadma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subTitle" idx="1"/>
          </p:nvPr>
        </p:nvSpPr>
        <p:spPr>
          <a:xfrm>
            <a:off x="252425" y="3655225"/>
            <a:ext cx="8344800" cy="1488300"/>
          </a:xfrm>
          <a:prstGeom prst="rect">
            <a:avLst/>
          </a:prstGeom>
          <a:solidFill>
            <a:schemeClr val="dk1"/>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solidFill>
                  <a:schemeClr val="lt1"/>
                </a:solidFill>
                <a:latin typeface="Times New Roman"/>
                <a:ea typeface="Times New Roman"/>
                <a:cs typeface="Times New Roman"/>
                <a:sym typeface="Times New Roman"/>
              </a:rPr>
              <a:t>Team:- </a:t>
            </a:r>
            <a:r>
              <a:rPr lang="en" sz="1400" b="1">
                <a:solidFill>
                  <a:schemeClr val="lt1"/>
                </a:solidFill>
                <a:latin typeface="Times New Roman"/>
                <a:ea typeface="Times New Roman"/>
                <a:cs typeface="Times New Roman"/>
                <a:sym typeface="Times New Roman"/>
              </a:rPr>
              <a:t>Pratik Bhujbal</a:t>
            </a:r>
            <a:r>
              <a:rPr lang="en" sz="1400">
                <a:solidFill>
                  <a:schemeClr val="lt1"/>
                </a:solidFill>
                <a:latin typeface="Times New Roman"/>
                <a:ea typeface="Times New Roman"/>
                <a:cs typeface="Times New Roman"/>
                <a:sym typeface="Times New Roman"/>
              </a:rPr>
              <a:t> </a:t>
            </a:r>
            <a:r>
              <a:rPr lang="en" sz="1400" b="0" i="1">
                <a:solidFill>
                  <a:schemeClr val="lt1"/>
                </a:solidFill>
              </a:rPr>
              <a:t>UID: 117555295</a:t>
            </a:r>
            <a:endParaRPr sz="1400" b="0" i="1">
              <a:solidFill>
                <a:schemeClr val="lt1"/>
              </a:solidFill>
            </a:endParaRPr>
          </a:p>
          <a:p>
            <a:pPr marL="0" lvl="0" indent="457200" algn="l" rtl="0">
              <a:lnSpc>
                <a:spcPct val="150000"/>
              </a:lnSpc>
              <a:spcBef>
                <a:spcPts val="0"/>
              </a:spcBef>
              <a:spcAft>
                <a:spcPts val="0"/>
              </a:spcAft>
              <a:buClr>
                <a:schemeClr val="dk1"/>
              </a:buClr>
              <a:buSzPts val="1100"/>
              <a:buFont typeface="Arial"/>
              <a:buNone/>
            </a:pPr>
            <a:r>
              <a:rPr lang="en" sz="1400">
                <a:solidFill>
                  <a:schemeClr val="lt1"/>
                </a:solidFill>
                <a:latin typeface="Times New Roman"/>
                <a:ea typeface="Times New Roman"/>
                <a:cs typeface="Times New Roman"/>
                <a:sym typeface="Times New Roman"/>
              </a:rPr>
              <a:t> - </a:t>
            </a:r>
            <a:r>
              <a:rPr lang="en" sz="1400" b="1">
                <a:solidFill>
                  <a:schemeClr val="lt1"/>
                </a:solidFill>
                <a:latin typeface="Times New Roman"/>
                <a:ea typeface="Times New Roman"/>
                <a:cs typeface="Times New Roman"/>
                <a:sym typeface="Times New Roman"/>
              </a:rPr>
              <a:t>Mohammed Maaruf Vazifdar</a:t>
            </a:r>
            <a:r>
              <a:rPr lang="en" sz="1400">
                <a:solidFill>
                  <a:schemeClr val="lt1"/>
                </a:solidFill>
                <a:latin typeface="Times New Roman"/>
                <a:ea typeface="Times New Roman"/>
                <a:cs typeface="Times New Roman"/>
                <a:sym typeface="Times New Roman"/>
              </a:rPr>
              <a:t> </a:t>
            </a:r>
            <a:r>
              <a:rPr lang="en" sz="1400" b="0" i="1">
                <a:solidFill>
                  <a:schemeClr val="lt1"/>
                </a:solidFill>
              </a:rPr>
              <a:t>UID: 117509717</a:t>
            </a:r>
            <a:endParaRPr sz="1400" b="0" i="1">
              <a:solidFill>
                <a:schemeClr val="lt1"/>
              </a:solidFill>
            </a:endParaRPr>
          </a:p>
          <a:p>
            <a:pPr marL="0" lvl="0" indent="457200" algn="l" rtl="0">
              <a:lnSpc>
                <a:spcPct val="150000"/>
              </a:lnSpc>
              <a:spcBef>
                <a:spcPts val="0"/>
              </a:spcBef>
              <a:spcAft>
                <a:spcPts val="0"/>
              </a:spcAft>
              <a:buClr>
                <a:schemeClr val="dk1"/>
              </a:buClr>
              <a:buSzPts val="1100"/>
              <a:buFont typeface="Arial"/>
              <a:buNone/>
            </a:pPr>
            <a:r>
              <a:rPr lang="en" sz="1400">
                <a:solidFill>
                  <a:schemeClr val="lt1"/>
                </a:solidFill>
              </a:rPr>
              <a:t> - </a:t>
            </a:r>
            <a:r>
              <a:rPr lang="en" sz="1400">
                <a:solidFill>
                  <a:schemeClr val="lt1"/>
                </a:solidFill>
                <a:latin typeface="Times New Roman"/>
                <a:ea typeface="Times New Roman"/>
                <a:cs typeface="Times New Roman"/>
                <a:sym typeface="Times New Roman"/>
              </a:rPr>
              <a:t>{pbhujbal, maaruf98}@umd.edu</a:t>
            </a:r>
            <a:endParaRPr sz="1400">
              <a:solidFill>
                <a:schemeClr val="lt1"/>
              </a:solidFill>
              <a:latin typeface="Times New Roman"/>
              <a:ea typeface="Times New Roman"/>
              <a:cs typeface="Times New Roman"/>
              <a:sym typeface="Times New Roman"/>
            </a:endParaRPr>
          </a:p>
          <a:p>
            <a:pPr marL="457200" lvl="0" indent="0" algn="l" rtl="0">
              <a:lnSpc>
                <a:spcPct val="150000"/>
              </a:lnSpc>
              <a:spcBef>
                <a:spcPts val="0"/>
              </a:spcBef>
              <a:spcAft>
                <a:spcPts val="0"/>
              </a:spcAft>
              <a:buClr>
                <a:schemeClr val="dk1"/>
              </a:buClr>
              <a:buSzPts val="1100"/>
              <a:buFont typeface="Arial"/>
              <a:buNone/>
            </a:pPr>
            <a:r>
              <a:rPr lang="en" sz="1400">
                <a:solidFill>
                  <a:schemeClr val="lt1"/>
                </a:solidFill>
              </a:rPr>
              <a:t>GitHub: </a:t>
            </a:r>
            <a:r>
              <a:rPr lang="en" sz="1400">
                <a:solidFill>
                  <a:srgbClr val="6D9EEB"/>
                </a:solidFill>
                <a:uFill>
                  <a:noFill/>
                </a:uFill>
                <a:hlinkClick r:id="rId3">
                  <a:extLst>
                    <a:ext uri="{A12FA001-AC4F-418D-AE19-62706E023703}">
                      <ahyp:hlinkClr xmlns:ahyp="http://schemas.microsoft.com/office/drawing/2018/hyperlinkcolor" val="tx"/>
                    </a:ext>
                  </a:extLst>
                </a:hlinkClick>
              </a:rPr>
              <a:t>https://github.com/Prat33k-dev/PRM-Blended-Potential-Field-Path-Planning</a:t>
            </a:r>
            <a:endParaRPr sz="1400">
              <a:solidFill>
                <a:srgbClr val="6D9EEB"/>
              </a:solidFill>
            </a:endParaRPr>
          </a:p>
          <a:p>
            <a:pPr marL="0" lvl="0" indent="0" algn="l" rtl="0">
              <a:lnSpc>
                <a:spcPct val="150000"/>
              </a:lnSpc>
              <a:spcBef>
                <a:spcPts val="0"/>
              </a:spcBef>
              <a:spcAft>
                <a:spcPts val="0"/>
              </a:spcAft>
              <a:buNone/>
            </a:pPr>
            <a:endParaRPr sz="1400">
              <a:solidFill>
                <a:schemeClr val="lt1"/>
              </a:solidFill>
              <a:latin typeface="Times New Roman"/>
              <a:ea typeface="Times New Roman"/>
              <a:cs typeface="Times New Roman"/>
              <a:sym typeface="Times New Roman"/>
            </a:endParaRPr>
          </a:p>
        </p:txBody>
      </p:sp>
      <p:sp>
        <p:nvSpPr>
          <p:cNvPr id="60" name="Google Shape;60;p13"/>
          <p:cNvSpPr txBox="1"/>
          <p:nvPr/>
        </p:nvSpPr>
        <p:spPr>
          <a:xfrm>
            <a:off x="225025" y="838200"/>
            <a:ext cx="86262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latin typeface="Times New Roman"/>
                <a:ea typeface="Times New Roman"/>
                <a:cs typeface="Times New Roman"/>
                <a:sym typeface="Times New Roman"/>
              </a:rPr>
              <a:t>Probabilistic Road Map mixed Artificial Potential Field Path Planning for Non-Holonomic Robots in Dynamic and Off-Road Terrain</a:t>
            </a:r>
            <a:endParaRPr sz="2200" b="1">
              <a:latin typeface="Times New Roman"/>
              <a:ea typeface="Times New Roman"/>
              <a:cs typeface="Times New Roman"/>
              <a:sym typeface="Times New Roman"/>
            </a:endParaRPr>
          </a:p>
        </p:txBody>
      </p:sp>
      <p:sp>
        <p:nvSpPr>
          <p:cNvPr id="61" name="Google Shape;61;p13"/>
          <p:cNvSpPr txBox="1"/>
          <p:nvPr/>
        </p:nvSpPr>
        <p:spPr>
          <a:xfrm>
            <a:off x="0" y="152400"/>
            <a:ext cx="9120300" cy="103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500" b="1" baseline="30000">
                <a:solidFill>
                  <a:schemeClr val="dk1"/>
                </a:solidFill>
                <a:latin typeface="Times New Roman"/>
                <a:ea typeface="Times New Roman"/>
                <a:cs typeface="Times New Roman"/>
                <a:sym typeface="Times New Roman"/>
              </a:rPr>
              <a:t>ENPM661 - Project 5</a:t>
            </a:r>
            <a:endParaRPr sz="5500" b="1" baseline="30000">
              <a:solidFill>
                <a:schemeClr val="dk1"/>
              </a:solidFill>
              <a:latin typeface="Times New Roman"/>
              <a:ea typeface="Times New Roman"/>
              <a:cs typeface="Times New Roman"/>
              <a:sym typeface="Times New Roman"/>
            </a:endParaRPr>
          </a:p>
        </p:txBody>
      </p:sp>
      <p:pic>
        <p:nvPicPr>
          <p:cNvPr id="62" name="Google Shape;62;p13"/>
          <p:cNvPicPr preferRelativeResize="0"/>
          <p:nvPr/>
        </p:nvPicPr>
        <p:blipFill>
          <a:blip r:embed="rId4">
            <a:alphaModFix/>
          </a:blip>
          <a:stretch>
            <a:fillRect/>
          </a:stretch>
        </p:blipFill>
        <p:spPr>
          <a:xfrm>
            <a:off x="3612075" y="1700100"/>
            <a:ext cx="5503349" cy="3098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4" name="Title 3">
            <a:extLst>
              <a:ext uri="{FF2B5EF4-FFF2-40B4-BE49-F238E27FC236}">
                <a16:creationId xmlns:a16="http://schemas.microsoft.com/office/drawing/2014/main" id="{0CF6FA90-6248-3811-0A17-2089E8AFA33A}"/>
              </a:ext>
            </a:extLst>
          </p:cNvPr>
          <p:cNvSpPr>
            <a:spLocks noGrp="1"/>
          </p:cNvSpPr>
          <p:nvPr>
            <p:ph type="title"/>
          </p:nvPr>
        </p:nvSpPr>
        <p:spPr>
          <a:xfrm>
            <a:off x="333830" y="682171"/>
            <a:ext cx="8258628" cy="2786744"/>
          </a:xfrm>
        </p:spPr>
        <p:txBody>
          <a:bodyPr/>
          <a:lstStyle/>
          <a:p>
            <a:pPr algn="ctr"/>
            <a:r>
              <a:rPr lang="en-US" dirty="0">
                <a:highlight>
                  <a:srgbClr val="000000"/>
                </a:highlight>
              </a:rPr>
              <a:t>Thank You!</a:t>
            </a:r>
          </a:p>
        </p:txBody>
      </p:sp>
    </p:spTree>
    <p:extLst>
      <p:ext uri="{BB962C8B-B14F-4D97-AF65-F5344CB8AC3E}">
        <p14:creationId xmlns:p14="http://schemas.microsoft.com/office/powerpoint/2010/main" val="611883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ctrTitle"/>
          </p:nvPr>
        </p:nvSpPr>
        <p:spPr>
          <a:xfrm>
            <a:off x="460775" y="138125"/>
            <a:ext cx="8229600" cy="15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1"/>
                </a:solidFill>
                <a:latin typeface="Times New Roman"/>
                <a:ea typeface="Times New Roman"/>
                <a:cs typeface="Times New Roman"/>
                <a:sym typeface="Times New Roman"/>
              </a:rPr>
              <a:t>Probabilistic Roadmap Path Planning</a:t>
            </a:r>
            <a:endParaRPr sz="3000" b="1">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endParaRPr sz="16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000" b="1">
              <a:solidFill>
                <a:schemeClr val="lt1"/>
              </a:solidFill>
              <a:latin typeface="Times New Roman"/>
              <a:ea typeface="Times New Roman"/>
              <a:cs typeface="Times New Roman"/>
              <a:sym typeface="Times New Roman"/>
            </a:endParaRPr>
          </a:p>
        </p:txBody>
      </p:sp>
      <p:sp>
        <p:nvSpPr>
          <p:cNvPr id="68" name="Google Shape;68;p14"/>
          <p:cNvSpPr txBox="1">
            <a:spLocks noGrp="1"/>
          </p:cNvSpPr>
          <p:nvPr>
            <p:ph type="subTitle" idx="1"/>
          </p:nvPr>
        </p:nvSpPr>
        <p:spPr>
          <a:xfrm>
            <a:off x="101600" y="1778000"/>
            <a:ext cx="5493300" cy="3323700"/>
          </a:xfrm>
          <a:prstGeom prst="rect">
            <a:avLst/>
          </a:prstGeom>
          <a:solidFill>
            <a:schemeClr val="dk1"/>
          </a:solidFill>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600" b="1" dirty="0">
                <a:solidFill>
                  <a:schemeClr val="lt1"/>
                </a:solidFill>
                <a:latin typeface="Times New Roman"/>
                <a:ea typeface="Times New Roman"/>
                <a:cs typeface="Times New Roman"/>
                <a:sym typeface="Times New Roman"/>
              </a:rPr>
              <a:t>	The </a:t>
            </a:r>
            <a:r>
              <a:rPr lang="en" dirty="0">
                <a:solidFill>
                  <a:schemeClr val="lt1"/>
                </a:solidFill>
              </a:rPr>
              <a:t>P</a:t>
            </a:r>
            <a:r>
              <a:rPr lang="en" sz="1600" b="1" dirty="0">
                <a:solidFill>
                  <a:schemeClr val="lt1"/>
                </a:solidFill>
                <a:latin typeface="Times New Roman"/>
                <a:ea typeface="Times New Roman"/>
                <a:cs typeface="Times New Roman"/>
                <a:sym typeface="Times New Roman"/>
              </a:rPr>
              <a:t>robabilistic Roadmap (PRM) Planner is a motion planning algorithm in robotics, which solves the problem of determining a path between a starting configuration of the robot and a goal configuration while avoiding collisions.</a:t>
            </a:r>
            <a:endParaRPr sz="1600" dirty="0">
              <a:solidFill>
                <a:schemeClr val="lt1"/>
              </a:solidFill>
              <a:highlight>
                <a:schemeClr val="dk1"/>
              </a:highlight>
              <a:latin typeface="Times New Roman"/>
              <a:ea typeface="Times New Roman"/>
              <a:cs typeface="Times New Roman"/>
              <a:sym typeface="Times New Roman"/>
            </a:endParaRPr>
          </a:p>
          <a:p>
            <a:pPr marL="0" lvl="0" indent="0" algn="just" rtl="0">
              <a:spcBef>
                <a:spcPts val="0"/>
              </a:spcBef>
              <a:spcAft>
                <a:spcPts val="0"/>
              </a:spcAft>
              <a:buNone/>
            </a:pPr>
            <a:endParaRPr sz="1600" dirty="0">
              <a:solidFill>
                <a:schemeClr val="lt1"/>
              </a:solidFill>
              <a:highlight>
                <a:schemeClr val="dk1"/>
              </a:highlight>
              <a:latin typeface="Times New Roman"/>
              <a:ea typeface="Times New Roman"/>
              <a:cs typeface="Times New Roman"/>
              <a:sym typeface="Times New Roman"/>
            </a:endParaRPr>
          </a:p>
          <a:p>
            <a:pPr marL="0" lvl="0" indent="0" algn="just" rtl="0">
              <a:spcBef>
                <a:spcPts val="0"/>
              </a:spcBef>
              <a:spcAft>
                <a:spcPts val="0"/>
              </a:spcAft>
              <a:buNone/>
            </a:pPr>
            <a:endParaRPr sz="1600" dirty="0">
              <a:solidFill>
                <a:schemeClr val="lt1"/>
              </a:solidFill>
              <a:highlight>
                <a:schemeClr val="dk1"/>
              </a:highlight>
              <a:latin typeface="Times New Roman"/>
              <a:ea typeface="Times New Roman"/>
              <a:cs typeface="Times New Roman"/>
              <a:sym typeface="Times New Roman"/>
            </a:endParaRPr>
          </a:p>
          <a:p>
            <a:pPr marL="0" lvl="0" indent="0" algn="just" rtl="0">
              <a:spcBef>
                <a:spcPts val="0"/>
              </a:spcBef>
              <a:spcAft>
                <a:spcPts val="0"/>
              </a:spcAft>
              <a:buNone/>
            </a:pPr>
            <a:r>
              <a:rPr lang="en" sz="1600" dirty="0">
                <a:solidFill>
                  <a:schemeClr val="lt1"/>
                </a:solidFill>
                <a:highlight>
                  <a:schemeClr val="dk1"/>
                </a:highlight>
                <a:latin typeface="Times New Roman"/>
                <a:ea typeface="Times New Roman"/>
                <a:cs typeface="Times New Roman"/>
                <a:sym typeface="Times New Roman"/>
              </a:rPr>
              <a:t>Advantages:</a:t>
            </a:r>
            <a:endParaRPr sz="1600" dirty="0">
              <a:solidFill>
                <a:schemeClr val="lt1"/>
              </a:solidFill>
              <a:highlight>
                <a:schemeClr val="dk1"/>
              </a:highlight>
              <a:latin typeface="Times New Roman"/>
              <a:ea typeface="Times New Roman"/>
              <a:cs typeface="Times New Roman"/>
              <a:sym typeface="Times New Roman"/>
            </a:endParaRPr>
          </a:p>
          <a:p>
            <a:pPr marL="457200" lvl="0" indent="-330200" algn="just" rtl="0">
              <a:spcBef>
                <a:spcPts val="0"/>
              </a:spcBef>
              <a:spcAft>
                <a:spcPts val="0"/>
              </a:spcAft>
              <a:buClr>
                <a:schemeClr val="lt1"/>
              </a:buClr>
              <a:buSzPts val="1600"/>
              <a:buFont typeface="Times New Roman"/>
              <a:buChar char="●"/>
            </a:pPr>
            <a:r>
              <a:rPr lang="en" sz="1600" dirty="0">
                <a:solidFill>
                  <a:schemeClr val="lt1"/>
                </a:solidFill>
                <a:highlight>
                  <a:schemeClr val="dk1"/>
                </a:highlight>
                <a:latin typeface="Times New Roman"/>
                <a:ea typeface="Times New Roman"/>
                <a:cs typeface="Times New Roman"/>
                <a:sym typeface="Times New Roman"/>
              </a:rPr>
              <a:t>No dimensional limitation.</a:t>
            </a:r>
            <a:endParaRPr sz="1600" dirty="0">
              <a:solidFill>
                <a:schemeClr val="lt1"/>
              </a:solidFill>
              <a:highlight>
                <a:schemeClr val="dk1"/>
              </a:highlight>
              <a:latin typeface="Times New Roman"/>
              <a:ea typeface="Times New Roman"/>
              <a:cs typeface="Times New Roman"/>
              <a:sym typeface="Times New Roman"/>
            </a:endParaRPr>
          </a:p>
          <a:p>
            <a:pPr marL="457200" lvl="0" indent="-330200" algn="just" rtl="0">
              <a:spcBef>
                <a:spcPts val="0"/>
              </a:spcBef>
              <a:spcAft>
                <a:spcPts val="0"/>
              </a:spcAft>
              <a:buClr>
                <a:schemeClr val="lt1"/>
              </a:buClr>
              <a:buSzPts val="1600"/>
              <a:buFont typeface="Times New Roman"/>
              <a:buChar char="●"/>
            </a:pPr>
            <a:r>
              <a:rPr lang="en" sz="1600" dirty="0">
                <a:solidFill>
                  <a:schemeClr val="lt1"/>
                </a:solidFill>
                <a:highlight>
                  <a:schemeClr val="dk1"/>
                </a:highlight>
                <a:latin typeface="Times New Roman"/>
                <a:ea typeface="Times New Roman"/>
                <a:cs typeface="Times New Roman"/>
                <a:sym typeface="Times New Roman"/>
              </a:rPr>
              <a:t>Low computational complexity.</a:t>
            </a:r>
            <a:endParaRPr sz="1600" dirty="0">
              <a:solidFill>
                <a:schemeClr val="lt1"/>
              </a:solidFill>
              <a:highlight>
                <a:schemeClr val="dk1"/>
              </a:highlight>
              <a:latin typeface="Times New Roman"/>
              <a:ea typeface="Times New Roman"/>
              <a:cs typeface="Times New Roman"/>
              <a:sym typeface="Times New Roman"/>
            </a:endParaRPr>
          </a:p>
          <a:p>
            <a:pPr marL="0" lvl="0" indent="0" algn="just" rtl="0">
              <a:spcBef>
                <a:spcPts val="0"/>
              </a:spcBef>
              <a:spcAft>
                <a:spcPts val="0"/>
              </a:spcAft>
              <a:buNone/>
            </a:pPr>
            <a:endParaRPr sz="1600" dirty="0">
              <a:solidFill>
                <a:schemeClr val="lt1"/>
              </a:solidFill>
              <a:highlight>
                <a:schemeClr val="dk1"/>
              </a:highlight>
              <a:latin typeface="Times New Roman"/>
              <a:ea typeface="Times New Roman"/>
              <a:cs typeface="Times New Roman"/>
              <a:sym typeface="Times New Roman"/>
            </a:endParaRPr>
          </a:p>
          <a:p>
            <a:pPr marL="0" lvl="0" indent="0" algn="just" rtl="0">
              <a:spcBef>
                <a:spcPts val="0"/>
              </a:spcBef>
              <a:spcAft>
                <a:spcPts val="0"/>
              </a:spcAft>
              <a:buNone/>
            </a:pPr>
            <a:r>
              <a:rPr lang="en" sz="1600" dirty="0">
                <a:solidFill>
                  <a:schemeClr val="lt1"/>
                </a:solidFill>
                <a:highlight>
                  <a:schemeClr val="dk1"/>
                </a:highlight>
                <a:latin typeface="Times New Roman"/>
                <a:ea typeface="Times New Roman"/>
                <a:cs typeface="Times New Roman"/>
                <a:sym typeface="Times New Roman"/>
              </a:rPr>
              <a:t>Limitations:</a:t>
            </a:r>
            <a:endParaRPr sz="1600" dirty="0">
              <a:solidFill>
                <a:schemeClr val="lt1"/>
              </a:solidFill>
              <a:highlight>
                <a:schemeClr val="dk1"/>
              </a:highlight>
              <a:latin typeface="Times New Roman"/>
              <a:ea typeface="Times New Roman"/>
              <a:cs typeface="Times New Roman"/>
              <a:sym typeface="Times New Roman"/>
            </a:endParaRPr>
          </a:p>
          <a:p>
            <a:pPr marL="457200" lvl="0" indent="-330200" algn="just" rtl="0">
              <a:spcBef>
                <a:spcPts val="0"/>
              </a:spcBef>
              <a:spcAft>
                <a:spcPts val="0"/>
              </a:spcAft>
              <a:buClr>
                <a:schemeClr val="lt1"/>
              </a:buClr>
              <a:buSzPts val="1600"/>
              <a:buFont typeface="Times New Roman"/>
              <a:buChar char="●"/>
            </a:pPr>
            <a:r>
              <a:rPr lang="en" sz="1600" dirty="0">
                <a:solidFill>
                  <a:schemeClr val="lt1"/>
                </a:solidFill>
                <a:highlight>
                  <a:schemeClr val="dk1"/>
                </a:highlight>
                <a:latin typeface="Times New Roman"/>
                <a:ea typeface="Times New Roman"/>
                <a:cs typeface="Times New Roman"/>
                <a:sym typeface="Times New Roman"/>
              </a:rPr>
              <a:t>Poor results in narrow pathways.</a:t>
            </a:r>
            <a:endParaRPr sz="1600" dirty="0">
              <a:solidFill>
                <a:schemeClr val="lt1"/>
              </a:solidFill>
              <a:highlight>
                <a:schemeClr val="dk1"/>
              </a:highlight>
              <a:latin typeface="Times New Roman"/>
              <a:ea typeface="Times New Roman"/>
              <a:cs typeface="Times New Roman"/>
              <a:sym typeface="Times New Roman"/>
            </a:endParaRPr>
          </a:p>
          <a:p>
            <a:pPr marL="0" lvl="0" indent="0" algn="just" rtl="0">
              <a:spcBef>
                <a:spcPts val="0"/>
              </a:spcBef>
              <a:spcAft>
                <a:spcPts val="0"/>
              </a:spcAft>
              <a:buNone/>
            </a:pPr>
            <a:endParaRPr sz="1600" dirty="0">
              <a:solidFill>
                <a:schemeClr val="lt1"/>
              </a:solidFill>
              <a:highlight>
                <a:schemeClr val="dk1"/>
              </a:highlight>
              <a:latin typeface="Times New Roman"/>
              <a:ea typeface="Times New Roman"/>
              <a:cs typeface="Times New Roman"/>
              <a:sym typeface="Times New Roman"/>
            </a:endParaRPr>
          </a:p>
        </p:txBody>
      </p:sp>
      <p:pic>
        <p:nvPicPr>
          <p:cNvPr id="69" name="Google Shape;69;p14"/>
          <p:cNvPicPr preferRelativeResize="0"/>
          <p:nvPr/>
        </p:nvPicPr>
        <p:blipFill>
          <a:blip r:embed="rId3">
            <a:alphaModFix/>
          </a:blip>
          <a:stretch>
            <a:fillRect/>
          </a:stretch>
        </p:blipFill>
        <p:spPr>
          <a:xfrm>
            <a:off x="5747275" y="1778001"/>
            <a:ext cx="3320525" cy="3281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460775" y="138125"/>
            <a:ext cx="8229600" cy="15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1"/>
                </a:solidFill>
                <a:latin typeface="Times New Roman"/>
                <a:ea typeface="Times New Roman"/>
                <a:cs typeface="Times New Roman"/>
                <a:sym typeface="Times New Roman"/>
              </a:rPr>
              <a:t>Potential Field Path Planning</a:t>
            </a:r>
            <a:endParaRPr sz="3000" b="1">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endParaRPr sz="16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000" b="1">
              <a:solidFill>
                <a:schemeClr val="lt1"/>
              </a:solidFill>
              <a:latin typeface="Times New Roman"/>
              <a:ea typeface="Times New Roman"/>
              <a:cs typeface="Times New Roman"/>
              <a:sym typeface="Times New Roman"/>
            </a:endParaRPr>
          </a:p>
        </p:txBody>
      </p:sp>
      <p:sp>
        <p:nvSpPr>
          <p:cNvPr id="75" name="Google Shape;75;p15"/>
          <p:cNvSpPr txBox="1">
            <a:spLocks noGrp="1"/>
          </p:cNvSpPr>
          <p:nvPr>
            <p:ph type="subTitle" idx="1"/>
          </p:nvPr>
        </p:nvSpPr>
        <p:spPr>
          <a:xfrm>
            <a:off x="101600" y="1778000"/>
            <a:ext cx="5550000" cy="3323700"/>
          </a:xfrm>
          <a:prstGeom prst="rect">
            <a:avLst/>
          </a:prstGeom>
          <a:solidFill>
            <a:schemeClr val="dk1"/>
          </a:solidFill>
        </p:spPr>
        <p:txBody>
          <a:bodyPr spcFirstLastPara="1" wrap="square" lIns="91425" tIns="91425" rIns="91425" bIns="91425" anchor="t" anchorCtr="0">
            <a:noAutofit/>
          </a:bodyPr>
          <a:lstStyle/>
          <a:p>
            <a:pPr marL="0" lvl="0" indent="457200" algn="just" rtl="0">
              <a:spcBef>
                <a:spcPts val="0"/>
              </a:spcBef>
              <a:spcAft>
                <a:spcPts val="0"/>
              </a:spcAft>
              <a:buClr>
                <a:schemeClr val="dk1"/>
              </a:buClr>
              <a:buSzPts val="1100"/>
              <a:buFont typeface="Arial"/>
              <a:buNone/>
            </a:pPr>
            <a:r>
              <a:rPr lang="en" sz="1600" b="1">
                <a:solidFill>
                  <a:schemeClr val="lt1"/>
                </a:solidFill>
                <a:latin typeface="Times New Roman"/>
                <a:ea typeface="Times New Roman"/>
                <a:cs typeface="Times New Roman"/>
                <a:sym typeface="Times New Roman"/>
              </a:rPr>
              <a:t>Artificial Potential Field (APF) algorithm considers robot as a point under the influence of field where repulsive forces are generated by the obstacles and goal generates attractive force towards which the robot is attracted.</a:t>
            </a:r>
            <a:endParaRPr sz="1600" b="1">
              <a:solidFill>
                <a:schemeClr val="lt1"/>
              </a:solidFill>
              <a:latin typeface="Times New Roman"/>
              <a:ea typeface="Times New Roman"/>
              <a:cs typeface="Times New Roman"/>
              <a:sym typeface="Times New Roman"/>
            </a:endParaRPr>
          </a:p>
          <a:p>
            <a:pPr marL="0" lvl="0" indent="0" algn="just" rtl="0">
              <a:spcBef>
                <a:spcPts val="0"/>
              </a:spcBef>
              <a:spcAft>
                <a:spcPts val="0"/>
              </a:spcAft>
              <a:buNone/>
            </a:pPr>
            <a:endParaRPr sz="1600">
              <a:solidFill>
                <a:schemeClr val="lt1"/>
              </a:solidFill>
              <a:highlight>
                <a:schemeClr val="dk1"/>
              </a:highlight>
              <a:latin typeface="Times New Roman"/>
              <a:ea typeface="Times New Roman"/>
              <a:cs typeface="Times New Roman"/>
              <a:sym typeface="Times New Roman"/>
            </a:endParaRPr>
          </a:p>
          <a:p>
            <a:pPr marL="0" lvl="0" indent="0" algn="just" rtl="0">
              <a:spcBef>
                <a:spcPts val="0"/>
              </a:spcBef>
              <a:spcAft>
                <a:spcPts val="0"/>
              </a:spcAft>
              <a:buNone/>
            </a:pPr>
            <a:endParaRPr sz="1600">
              <a:solidFill>
                <a:schemeClr val="lt1"/>
              </a:solidFill>
              <a:highlight>
                <a:schemeClr val="dk1"/>
              </a:highlight>
              <a:latin typeface="Times New Roman"/>
              <a:ea typeface="Times New Roman"/>
              <a:cs typeface="Times New Roman"/>
              <a:sym typeface="Times New Roman"/>
            </a:endParaRPr>
          </a:p>
          <a:p>
            <a:pPr marL="0" lvl="0" indent="0" algn="just" rtl="0">
              <a:spcBef>
                <a:spcPts val="0"/>
              </a:spcBef>
              <a:spcAft>
                <a:spcPts val="0"/>
              </a:spcAft>
              <a:buNone/>
            </a:pPr>
            <a:r>
              <a:rPr lang="en" sz="1600">
                <a:solidFill>
                  <a:schemeClr val="lt1"/>
                </a:solidFill>
                <a:highlight>
                  <a:schemeClr val="dk1"/>
                </a:highlight>
                <a:latin typeface="Times New Roman"/>
                <a:ea typeface="Times New Roman"/>
                <a:cs typeface="Times New Roman"/>
                <a:sym typeface="Times New Roman"/>
              </a:rPr>
              <a:t>Advantages:</a:t>
            </a:r>
            <a:endParaRPr sz="1600">
              <a:solidFill>
                <a:schemeClr val="lt1"/>
              </a:solidFill>
              <a:highlight>
                <a:schemeClr val="dk1"/>
              </a:highlight>
              <a:latin typeface="Times New Roman"/>
              <a:ea typeface="Times New Roman"/>
              <a:cs typeface="Times New Roman"/>
              <a:sym typeface="Times New Roman"/>
            </a:endParaRPr>
          </a:p>
          <a:p>
            <a:pPr marL="457200" lvl="0" indent="-330200" algn="just" rtl="0">
              <a:spcBef>
                <a:spcPts val="0"/>
              </a:spcBef>
              <a:spcAft>
                <a:spcPts val="0"/>
              </a:spcAft>
              <a:buClr>
                <a:schemeClr val="lt1"/>
              </a:buClr>
              <a:buSzPts val="1600"/>
              <a:buFont typeface="Times New Roman"/>
              <a:buChar char="●"/>
            </a:pPr>
            <a:r>
              <a:rPr lang="en" sz="1600">
                <a:solidFill>
                  <a:schemeClr val="lt1"/>
                </a:solidFill>
                <a:highlight>
                  <a:schemeClr val="dk1"/>
                </a:highlight>
                <a:latin typeface="Times New Roman"/>
                <a:ea typeface="Times New Roman"/>
                <a:cs typeface="Times New Roman"/>
                <a:sym typeface="Times New Roman"/>
              </a:rPr>
              <a:t>No dimensional limitation.</a:t>
            </a:r>
            <a:endParaRPr sz="1600">
              <a:solidFill>
                <a:schemeClr val="lt1"/>
              </a:solidFill>
              <a:highlight>
                <a:schemeClr val="dk1"/>
              </a:highlight>
              <a:latin typeface="Times New Roman"/>
              <a:ea typeface="Times New Roman"/>
              <a:cs typeface="Times New Roman"/>
              <a:sym typeface="Times New Roman"/>
            </a:endParaRPr>
          </a:p>
          <a:p>
            <a:pPr marL="457200" lvl="0" indent="-330200" algn="just" rtl="0">
              <a:spcBef>
                <a:spcPts val="0"/>
              </a:spcBef>
              <a:spcAft>
                <a:spcPts val="0"/>
              </a:spcAft>
              <a:buClr>
                <a:schemeClr val="lt1"/>
              </a:buClr>
              <a:buSzPts val="1600"/>
              <a:buFont typeface="Times New Roman"/>
              <a:buChar char="●"/>
            </a:pPr>
            <a:r>
              <a:rPr lang="en" sz="1600">
                <a:solidFill>
                  <a:schemeClr val="lt1"/>
                </a:solidFill>
                <a:highlight>
                  <a:schemeClr val="dk1"/>
                </a:highlight>
                <a:latin typeface="Times New Roman"/>
                <a:ea typeface="Times New Roman"/>
                <a:cs typeface="Times New Roman"/>
                <a:sym typeface="Times New Roman"/>
              </a:rPr>
              <a:t>Simple and suitable for real-time application due</a:t>
            </a:r>
            <a:endParaRPr sz="1600">
              <a:solidFill>
                <a:schemeClr val="lt1"/>
              </a:solidFill>
              <a:highlight>
                <a:schemeClr val="dk1"/>
              </a:highlight>
              <a:latin typeface="Times New Roman"/>
              <a:ea typeface="Times New Roman"/>
              <a:cs typeface="Times New Roman"/>
              <a:sym typeface="Times New Roman"/>
            </a:endParaRPr>
          </a:p>
          <a:p>
            <a:pPr marL="457200" lvl="0" indent="0" algn="just" rtl="0">
              <a:spcBef>
                <a:spcPts val="0"/>
              </a:spcBef>
              <a:spcAft>
                <a:spcPts val="0"/>
              </a:spcAft>
              <a:buNone/>
            </a:pPr>
            <a:r>
              <a:rPr lang="en" sz="1600">
                <a:solidFill>
                  <a:schemeClr val="lt1"/>
                </a:solidFill>
                <a:highlight>
                  <a:schemeClr val="dk1"/>
                </a:highlight>
                <a:latin typeface="Times New Roman"/>
                <a:ea typeface="Times New Roman"/>
                <a:cs typeface="Times New Roman"/>
                <a:sym typeface="Times New Roman"/>
              </a:rPr>
              <a:t>to its fast computation time.</a:t>
            </a:r>
            <a:endParaRPr sz="1600">
              <a:solidFill>
                <a:schemeClr val="lt1"/>
              </a:solidFill>
              <a:highlight>
                <a:schemeClr val="dk1"/>
              </a:highlight>
              <a:latin typeface="Times New Roman"/>
              <a:ea typeface="Times New Roman"/>
              <a:cs typeface="Times New Roman"/>
              <a:sym typeface="Times New Roman"/>
            </a:endParaRPr>
          </a:p>
          <a:p>
            <a:pPr marL="0" lvl="0" indent="0" algn="just" rtl="0">
              <a:spcBef>
                <a:spcPts val="0"/>
              </a:spcBef>
              <a:spcAft>
                <a:spcPts val="0"/>
              </a:spcAft>
              <a:buNone/>
            </a:pPr>
            <a:r>
              <a:rPr lang="en" sz="1600">
                <a:solidFill>
                  <a:schemeClr val="lt1"/>
                </a:solidFill>
                <a:highlight>
                  <a:schemeClr val="dk1"/>
                </a:highlight>
                <a:latin typeface="Times New Roman"/>
                <a:ea typeface="Times New Roman"/>
                <a:cs typeface="Times New Roman"/>
                <a:sym typeface="Times New Roman"/>
              </a:rPr>
              <a:t>Limitations:</a:t>
            </a:r>
            <a:endParaRPr sz="1600">
              <a:solidFill>
                <a:schemeClr val="lt1"/>
              </a:solidFill>
              <a:highlight>
                <a:schemeClr val="dk1"/>
              </a:highlight>
              <a:latin typeface="Times New Roman"/>
              <a:ea typeface="Times New Roman"/>
              <a:cs typeface="Times New Roman"/>
              <a:sym typeface="Times New Roman"/>
            </a:endParaRPr>
          </a:p>
          <a:p>
            <a:pPr marL="457200" lvl="0" indent="-330200" algn="just" rtl="0">
              <a:spcBef>
                <a:spcPts val="0"/>
              </a:spcBef>
              <a:spcAft>
                <a:spcPts val="0"/>
              </a:spcAft>
              <a:buClr>
                <a:schemeClr val="lt1"/>
              </a:buClr>
              <a:buSzPts val="1600"/>
              <a:buFont typeface="Times New Roman"/>
              <a:buChar char="●"/>
            </a:pPr>
            <a:r>
              <a:rPr lang="en" sz="1600">
                <a:solidFill>
                  <a:schemeClr val="lt1"/>
                </a:solidFill>
                <a:highlight>
                  <a:schemeClr val="dk1"/>
                </a:highlight>
                <a:latin typeface="Times New Roman"/>
                <a:ea typeface="Times New Roman"/>
                <a:cs typeface="Times New Roman"/>
                <a:sym typeface="Times New Roman"/>
              </a:rPr>
              <a:t>Failure to find path with obstacles near goal.</a:t>
            </a:r>
            <a:endParaRPr sz="1600">
              <a:solidFill>
                <a:schemeClr val="lt1"/>
              </a:solidFill>
              <a:highlight>
                <a:schemeClr val="dk1"/>
              </a:highlight>
              <a:latin typeface="Times New Roman"/>
              <a:ea typeface="Times New Roman"/>
              <a:cs typeface="Times New Roman"/>
              <a:sym typeface="Times New Roman"/>
            </a:endParaRPr>
          </a:p>
          <a:p>
            <a:pPr marL="457200" lvl="0" indent="-330200" algn="just" rtl="0">
              <a:spcBef>
                <a:spcPts val="0"/>
              </a:spcBef>
              <a:spcAft>
                <a:spcPts val="0"/>
              </a:spcAft>
              <a:buClr>
                <a:schemeClr val="lt1"/>
              </a:buClr>
              <a:buSzPts val="1600"/>
              <a:buFont typeface="Times New Roman"/>
              <a:buChar char="●"/>
            </a:pPr>
            <a:r>
              <a:rPr lang="en" sz="1600">
                <a:solidFill>
                  <a:schemeClr val="lt1"/>
                </a:solidFill>
                <a:highlight>
                  <a:schemeClr val="dk1"/>
                </a:highlight>
                <a:latin typeface="Times New Roman"/>
                <a:ea typeface="Times New Roman"/>
                <a:cs typeface="Times New Roman"/>
                <a:sym typeface="Times New Roman"/>
              </a:rPr>
              <a:t>Often gets trapped in local minima.</a:t>
            </a:r>
            <a:endParaRPr sz="1600">
              <a:solidFill>
                <a:schemeClr val="lt1"/>
              </a:solidFill>
              <a:highlight>
                <a:schemeClr val="dk1"/>
              </a:highlight>
              <a:latin typeface="Times New Roman"/>
              <a:ea typeface="Times New Roman"/>
              <a:cs typeface="Times New Roman"/>
              <a:sym typeface="Times New Roman"/>
            </a:endParaRPr>
          </a:p>
          <a:p>
            <a:pPr marL="0" lvl="0" indent="0" algn="just" rtl="0">
              <a:spcBef>
                <a:spcPts val="0"/>
              </a:spcBef>
              <a:spcAft>
                <a:spcPts val="0"/>
              </a:spcAft>
              <a:buNone/>
            </a:pPr>
            <a:endParaRPr sz="1600">
              <a:solidFill>
                <a:schemeClr val="lt1"/>
              </a:solidFill>
              <a:highlight>
                <a:schemeClr val="dk1"/>
              </a:highlight>
              <a:latin typeface="Times New Roman"/>
              <a:ea typeface="Times New Roman"/>
              <a:cs typeface="Times New Roman"/>
              <a:sym typeface="Times New Roman"/>
            </a:endParaRPr>
          </a:p>
        </p:txBody>
      </p:sp>
      <p:pic>
        <p:nvPicPr>
          <p:cNvPr id="76" name="Google Shape;76;p15"/>
          <p:cNvPicPr preferRelativeResize="0"/>
          <p:nvPr/>
        </p:nvPicPr>
        <p:blipFill>
          <a:blip r:embed="rId3">
            <a:alphaModFix/>
          </a:blip>
          <a:stretch>
            <a:fillRect/>
          </a:stretch>
        </p:blipFill>
        <p:spPr>
          <a:xfrm>
            <a:off x="3924465" y="2082800"/>
            <a:ext cx="5219535" cy="3018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460775" y="138125"/>
            <a:ext cx="8229600" cy="15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1"/>
                </a:solidFill>
                <a:latin typeface="Times New Roman"/>
                <a:ea typeface="Times New Roman"/>
                <a:cs typeface="Times New Roman"/>
                <a:sym typeface="Times New Roman"/>
              </a:rPr>
              <a:t>Why Combine PRM with APF?</a:t>
            </a:r>
            <a:endParaRPr sz="3000" b="1">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endParaRPr sz="16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000" b="1">
              <a:solidFill>
                <a:schemeClr val="lt1"/>
              </a:solidFill>
              <a:latin typeface="Times New Roman"/>
              <a:ea typeface="Times New Roman"/>
              <a:cs typeface="Times New Roman"/>
              <a:sym typeface="Times New Roman"/>
            </a:endParaRPr>
          </a:p>
        </p:txBody>
      </p:sp>
      <p:sp>
        <p:nvSpPr>
          <p:cNvPr id="82" name="Google Shape;82;p16"/>
          <p:cNvSpPr txBox="1">
            <a:spLocks noGrp="1"/>
          </p:cNvSpPr>
          <p:nvPr>
            <p:ph type="subTitle" idx="1"/>
          </p:nvPr>
        </p:nvSpPr>
        <p:spPr>
          <a:xfrm>
            <a:off x="101600" y="1778000"/>
            <a:ext cx="8942400" cy="1447500"/>
          </a:xfrm>
          <a:prstGeom prst="rect">
            <a:avLst/>
          </a:prstGeom>
          <a:solidFill>
            <a:schemeClr val="dk1"/>
          </a:solidFill>
        </p:spPr>
        <p:txBody>
          <a:bodyPr spcFirstLastPara="1" wrap="square" lIns="91425" tIns="91425" rIns="91425" bIns="91425" anchor="t" anchorCtr="0">
            <a:noAutofit/>
          </a:bodyPr>
          <a:lstStyle/>
          <a:p>
            <a:pPr marL="457200" lvl="0" indent="-330200" algn="just" rtl="0">
              <a:spcBef>
                <a:spcPts val="0"/>
              </a:spcBef>
              <a:spcAft>
                <a:spcPts val="0"/>
              </a:spcAft>
              <a:buClr>
                <a:schemeClr val="lt1"/>
              </a:buClr>
              <a:buSzPts val="1600"/>
              <a:buFont typeface="Times New Roman"/>
              <a:buChar char="●"/>
            </a:pPr>
            <a:r>
              <a:rPr lang="en" sz="1600" b="1">
                <a:solidFill>
                  <a:schemeClr val="lt1"/>
                </a:solidFill>
                <a:latin typeface="Times New Roman"/>
                <a:ea typeface="Times New Roman"/>
                <a:cs typeface="Times New Roman"/>
                <a:sym typeface="Times New Roman"/>
              </a:rPr>
              <a:t>Improved performance of PRM by ensuring higher density of sampling points near obstacles.</a:t>
            </a:r>
            <a:endParaRPr sz="1600" b="1">
              <a:solidFill>
                <a:schemeClr val="lt1"/>
              </a:solidFill>
              <a:latin typeface="Times New Roman"/>
              <a:ea typeface="Times New Roman"/>
              <a:cs typeface="Times New Roman"/>
              <a:sym typeface="Times New Roman"/>
            </a:endParaRPr>
          </a:p>
          <a:p>
            <a:pPr marL="457200" lvl="0" indent="0" algn="just" rtl="0">
              <a:spcBef>
                <a:spcPts val="0"/>
              </a:spcBef>
              <a:spcAft>
                <a:spcPts val="0"/>
              </a:spcAft>
              <a:buNone/>
            </a:pPr>
            <a:endParaRPr sz="1600" b="1">
              <a:solidFill>
                <a:schemeClr val="lt1"/>
              </a:solidFill>
              <a:latin typeface="Times New Roman"/>
              <a:ea typeface="Times New Roman"/>
              <a:cs typeface="Times New Roman"/>
              <a:sym typeface="Times New Roman"/>
            </a:endParaRPr>
          </a:p>
          <a:p>
            <a:pPr marL="457200" lvl="0" indent="-330200" algn="just" rtl="0">
              <a:spcBef>
                <a:spcPts val="0"/>
              </a:spcBef>
              <a:spcAft>
                <a:spcPts val="0"/>
              </a:spcAft>
              <a:buClr>
                <a:schemeClr val="lt1"/>
              </a:buClr>
              <a:buSzPts val="1600"/>
              <a:buFont typeface="Times New Roman"/>
              <a:buChar char="●"/>
            </a:pPr>
            <a:r>
              <a:rPr lang="en" sz="1600" b="1">
                <a:solidFill>
                  <a:schemeClr val="lt1"/>
                </a:solidFill>
                <a:latin typeface="Times New Roman"/>
                <a:ea typeface="Times New Roman"/>
                <a:cs typeface="Times New Roman"/>
                <a:sym typeface="Times New Roman"/>
              </a:rPr>
              <a:t>Facilitates dynamic environments by local reconstruction of  roadmap instead of generating the whole graph again.</a:t>
            </a:r>
            <a:endParaRPr sz="1600" b="1">
              <a:solidFill>
                <a:schemeClr val="lt1"/>
              </a:solidFill>
              <a:latin typeface="Times New Roman"/>
              <a:ea typeface="Times New Roman"/>
              <a:cs typeface="Times New Roman"/>
              <a:sym typeface="Times New Roman"/>
            </a:endParaRPr>
          </a:p>
          <a:p>
            <a:pPr marL="457200" lvl="0" indent="0" algn="l" rtl="0">
              <a:spcBef>
                <a:spcPts val="0"/>
              </a:spcBef>
              <a:spcAft>
                <a:spcPts val="0"/>
              </a:spcAft>
              <a:buNone/>
            </a:pPr>
            <a:endParaRPr sz="1600" b="1">
              <a:solidFill>
                <a:schemeClr val="lt1"/>
              </a:solidFill>
              <a:latin typeface="Times New Roman"/>
              <a:ea typeface="Times New Roman"/>
              <a:cs typeface="Times New Roman"/>
              <a:sym typeface="Times New Roman"/>
            </a:endParaRPr>
          </a:p>
        </p:txBody>
      </p:sp>
      <p:pic>
        <p:nvPicPr>
          <p:cNvPr id="83" name="Google Shape;83;p16"/>
          <p:cNvPicPr preferRelativeResize="0"/>
          <p:nvPr/>
        </p:nvPicPr>
        <p:blipFill>
          <a:blip r:embed="rId3">
            <a:alphaModFix/>
          </a:blip>
          <a:stretch>
            <a:fillRect/>
          </a:stretch>
        </p:blipFill>
        <p:spPr>
          <a:xfrm>
            <a:off x="6234861" y="2857500"/>
            <a:ext cx="2114549" cy="2286001"/>
          </a:xfrm>
          <a:prstGeom prst="rect">
            <a:avLst/>
          </a:prstGeom>
          <a:noFill/>
          <a:ln>
            <a:noFill/>
          </a:ln>
        </p:spPr>
      </p:pic>
      <p:pic>
        <p:nvPicPr>
          <p:cNvPr id="84" name="Google Shape;84;p16"/>
          <p:cNvPicPr preferRelativeResize="0"/>
          <p:nvPr/>
        </p:nvPicPr>
        <p:blipFill>
          <a:blip r:embed="rId4">
            <a:alphaModFix/>
          </a:blip>
          <a:stretch>
            <a:fillRect/>
          </a:stretch>
        </p:blipFill>
        <p:spPr>
          <a:xfrm>
            <a:off x="642950" y="3107525"/>
            <a:ext cx="1692323" cy="1828800"/>
          </a:xfrm>
          <a:prstGeom prst="rect">
            <a:avLst/>
          </a:prstGeom>
          <a:noFill/>
          <a:ln>
            <a:noFill/>
          </a:ln>
        </p:spPr>
      </p:pic>
      <p:sp>
        <p:nvSpPr>
          <p:cNvPr id="85" name="Google Shape;85;p16"/>
          <p:cNvSpPr txBox="1"/>
          <p:nvPr/>
        </p:nvSpPr>
        <p:spPr>
          <a:xfrm>
            <a:off x="2342425" y="3437883"/>
            <a:ext cx="1011900" cy="9012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7200" b="1">
                <a:solidFill>
                  <a:schemeClr val="lt1"/>
                </a:solidFill>
              </a:rPr>
              <a:t>+</a:t>
            </a:r>
            <a:endParaRPr sz="7200" b="1">
              <a:solidFill>
                <a:schemeClr val="lt1"/>
              </a:solidFill>
            </a:endParaRPr>
          </a:p>
        </p:txBody>
      </p:sp>
      <p:sp>
        <p:nvSpPr>
          <p:cNvPr id="86" name="Google Shape;86;p16"/>
          <p:cNvSpPr txBox="1"/>
          <p:nvPr/>
        </p:nvSpPr>
        <p:spPr>
          <a:xfrm>
            <a:off x="5383627" y="3365075"/>
            <a:ext cx="1011900" cy="9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chemeClr val="lt1"/>
                </a:solidFill>
              </a:rPr>
              <a:t>=</a:t>
            </a:r>
            <a:endParaRPr sz="7200" b="1">
              <a:solidFill>
                <a:schemeClr val="lt1"/>
              </a:solidFill>
            </a:endParaRPr>
          </a:p>
        </p:txBody>
      </p:sp>
      <p:pic>
        <p:nvPicPr>
          <p:cNvPr id="87" name="Google Shape;87;p16"/>
          <p:cNvPicPr preferRelativeResize="0"/>
          <p:nvPr/>
        </p:nvPicPr>
        <p:blipFill>
          <a:blip r:embed="rId5">
            <a:alphaModFix/>
          </a:blip>
          <a:stretch>
            <a:fillRect/>
          </a:stretch>
        </p:blipFill>
        <p:spPr>
          <a:xfrm>
            <a:off x="3323155" y="3107525"/>
            <a:ext cx="1811708" cy="182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0" y="-380575"/>
            <a:ext cx="9144000" cy="110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a:latin typeface="Times New Roman"/>
                <a:ea typeface="Times New Roman"/>
                <a:cs typeface="Times New Roman"/>
                <a:sym typeface="Times New Roman"/>
              </a:rPr>
              <a:t>Distribution of Sampling points using Adaptive solution</a:t>
            </a:r>
            <a:endParaRPr sz="2600">
              <a:latin typeface="Times New Roman"/>
              <a:ea typeface="Times New Roman"/>
              <a:cs typeface="Times New Roman"/>
              <a:sym typeface="Times New Roman"/>
            </a:endParaRPr>
          </a:p>
        </p:txBody>
      </p:sp>
      <p:sp>
        <p:nvSpPr>
          <p:cNvPr id="93" name="Google Shape;93;p17"/>
          <p:cNvSpPr txBox="1">
            <a:spLocks noGrp="1"/>
          </p:cNvSpPr>
          <p:nvPr>
            <p:ph type="subTitle" idx="4294967295"/>
          </p:nvPr>
        </p:nvSpPr>
        <p:spPr>
          <a:xfrm>
            <a:off x="101600" y="889000"/>
            <a:ext cx="5493300" cy="4254600"/>
          </a:xfrm>
          <a:prstGeom prst="rect">
            <a:avLst/>
          </a:prstGeom>
          <a:solidFill>
            <a:srgbClr val="000000"/>
          </a:solidFill>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Times New Roman"/>
              <a:buChar char="●"/>
            </a:pPr>
            <a:r>
              <a:rPr lang="en">
                <a:solidFill>
                  <a:schemeClr val="lt1"/>
                </a:solidFill>
                <a:latin typeface="Times New Roman"/>
                <a:ea typeface="Times New Roman"/>
                <a:cs typeface="Times New Roman"/>
                <a:sym typeface="Times New Roman"/>
              </a:rPr>
              <a:t>Repulsive potential:</a:t>
            </a:r>
            <a:endParaRPr>
              <a:solidFill>
                <a:schemeClr val="lt1"/>
              </a:solidFill>
              <a:latin typeface="Times New Roman"/>
              <a:ea typeface="Times New Roman"/>
              <a:cs typeface="Times New Roman"/>
              <a:sym typeface="Times New Roman"/>
            </a:endParaRPr>
          </a:p>
          <a:p>
            <a:pPr marL="457200" lvl="0" indent="0" algn="l" rtl="0">
              <a:spcBef>
                <a:spcPts val="1600"/>
              </a:spcBef>
              <a:spcAft>
                <a:spcPts val="0"/>
              </a:spcAft>
              <a:buNone/>
            </a:pPr>
            <a:endParaRPr>
              <a:solidFill>
                <a:schemeClr val="lt1"/>
              </a:solidFill>
              <a:latin typeface="Times New Roman"/>
              <a:ea typeface="Times New Roman"/>
              <a:cs typeface="Times New Roman"/>
              <a:sym typeface="Times New Roman"/>
            </a:endParaRPr>
          </a:p>
          <a:p>
            <a:pPr marL="0" lvl="0" indent="0" algn="l" rtl="0">
              <a:spcBef>
                <a:spcPts val="1600"/>
              </a:spcBef>
              <a:spcAft>
                <a:spcPts val="0"/>
              </a:spcAft>
              <a:buNone/>
            </a:pPr>
            <a:endParaRPr>
              <a:solidFill>
                <a:schemeClr val="lt1"/>
              </a:solidFill>
              <a:latin typeface="Times New Roman"/>
              <a:ea typeface="Times New Roman"/>
              <a:cs typeface="Times New Roman"/>
              <a:sym typeface="Times New Roman"/>
            </a:endParaRPr>
          </a:p>
          <a:p>
            <a:pPr marL="457200" lvl="0" indent="-342900" algn="l" rtl="0">
              <a:spcBef>
                <a:spcPts val="1600"/>
              </a:spcBef>
              <a:spcAft>
                <a:spcPts val="0"/>
              </a:spcAft>
              <a:buClr>
                <a:schemeClr val="lt1"/>
              </a:buClr>
              <a:buSzPts val="1800"/>
              <a:buFont typeface="Times New Roman"/>
              <a:buChar char="●"/>
            </a:pPr>
            <a:r>
              <a:rPr lang="en">
                <a:solidFill>
                  <a:schemeClr val="lt1"/>
                </a:solidFill>
                <a:latin typeface="Times New Roman"/>
                <a:ea typeface="Times New Roman"/>
                <a:cs typeface="Times New Roman"/>
                <a:sym typeface="Times New Roman"/>
              </a:rPr>
              <a:t>Number of sampling points </a:t>
            </a:r>
            <a:r>
              <a:rPr lang="en" i="1">
                <a:solidFill>
                  <a:schemeClr val="lt1"/>
                </a:solidFill>
                <a:latin typeface="Times New Roman"/>
                <a:ea typeface="Times New Roman"/>
                <a:cs typeface="Times New Roman"/>
                <a:sym typeface="Times New Roman"/>
              </a:rPr>
              <a:t>N</a:t>
            </a:r>
            <a:r>
              <a:rPr lang="en" i="1" baseline="-25000">
                <a:solidFill>
                  <a:schemeClr val="lt1"/>
                </a:solidFill>
                <a:latin typeface="Times New Roman"/>
                <a:ea typeface="Times New Roman"/>
                <a:cs typeface="Times New Roman"/>
                <a:sym typeface="Times New Roman"/>
              </a:rPr>
              <a:t>pts</a:t>
            </a:r>
            <a:r>
              <a:rPr lang="en">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p>
            <a:pPr marL="457200" lvl="0" indent="0" algn="ctr" rtl="0">
              <a:spcBef>
                <a:spcPts val="1600"/>
              </a:spcBef>
              <a:spcAft>
                <a:spcPts val="0"/>
              </a:spcAft>
              <a:buClr>
                <a:schemeClr val="dk1"/>
              </a:buClr>
              <a:buSzPts val="1100"/>
              <a:buFont typeface="Arial"/>
              <a:buNone/>
            </a:pPr>
            <a:r>
              <a:rPr lang="en" i="1">
                <a:solidFill>
                  <a:schemeClr val="lt1"/>
                </a:solidFill>
                <a:latin typeface="Times New Roman"/>
                <a:ea typeface="Times New Roman"/>
                <a:cs typeface="Times New Roman"/>
                <a:sym typeface="Times New Roman"/>
              </a:rPr>
              <a:t>N</a:t>
            </a:r>
            <a:r>
              <a:rPr lang="en" i="1" baseline="-25000">
                <a:solidFill>
                  <a:schemeClr val="lt1"/>
                </a:solidFill>
                <a:latin typeface="Times New Roman"/>
                <a:ea typeface="Times New Roman"/>
                <a:cs typeface="Times New Roman"/>
                <a:sym typeface="Times New Roman"/>
              </a:rPr>
              <a:t>pts</a:t>
            </a:r>
            <a:r>
              <a:rPr lang="en">
                <a:solidFill>
                  <a:schemeClr val="lt1"/>
                </a:solidFill>
                <a:latin typeface="Times New Roman"/>
                <a:ea typeface="Times New Roman"/>
                <a:cs typeface="Times New Roman"/>
                <a:sym typeface="Times New Roman"/>
              </a:rPr>
              <a:t> = </a:t>
            </a:r>
            <a:r>
              <a:rPr lang="en" i="1">
                <a:solidFill>
                  <a:schemeClr val="lt1"/>
                </a:solidFill>
                <a:latin typeface="Times New Roman"/>
                <a:ea typeface="Times New Roman"/>
                <a:cs typeface="Times New Roman"/>
                <a:sym typeface="Times New Roman"/>
              </a:rPr>
              <a:t>α . DM</a:t>
            </a:r>
            <a:endParaRPr i="1">
              <a:solidFill>
                <a:schemeClr val="lt1"/>
              </a:solidFill>
              <a:latin typeface="Times New Roman"/>
              <a:ea typeface="Times New Roman"/>
              <a:cs typeface="Times New Roman"/>
              <a:sym typeface="Times New Roman"/>
            </a:endParaRPr>
          </a:p>
          <a:p>
            <a:pPr marL="914400" lvl="0" indent="0" algn="l" rtl="0">
              <a:spcBef>
                <a:spcPts val="1600"/>
              </a:spcBef>
              <a:spcAft>
                <a:spcPts val="0"/>
              </a:spcAft>
              <a:buNone/>
            </a:pPr>
            <a:r>
              <a:rPr lang="en" sz="1400">
                <a:solidFill>
                  <a:schemeClr val="lt1"/>
                </a:solidFill>
                <a:latin typeface="Times New Roman"/>
                <a:ea typeface="Times New Roman"/>
                <a:cs typeface="Times New Roman"/>
                <a:sym typeface="Times New Roman"/>
              </a:rPr>
              <a:t>where, 	</a:t>
            </a:r>
            <a:r>
              <a:rPr lang="en" sz="1400" b="1">
                <a:solidFill>
                  <a:schemeClr val="lt1"/>
                </a:solidFill>
                <a:latin typeface="Times New Roman"/>
                <a:ea typeface="Times New Roman"/>
                <a:cs typeface="Times New Roman"/>
                <a:sym typeface="Times New Roman"/>
              </a:rPr>
              <a:t>α</a:t>
            </a:r>
            <a:r>
              <a:rPr lang="en" sz="1400">
                <a:solidFill>
                  <a:schemeClr val="lt1"/>
                </a:solidFill>
                <a:latin typeface="Times New Roman"/>
                <a:ea typeface="Times New Roman"/>
                <a:cs typeface="Times New Roman"/>
                <a:sym typeface="Times New Roman"/>
              </a:rPr>
              <a:t> is the coefficient of the working space,</a:t>
            </a:r>
            <a:endParaRPr sz="1400">
              <a:solidFill>
                <a:schemeClr val="lt1"/>
              </a:solidFill>
              <a:latin typeface="Times New Roman"/>
              <a:ea typeface="Times New Roman"/>
              <a:cs typeface="Times New Roman"/>
              <a:sym typeface="Times New Roman"/>
            </a:endParaRPr>
          </a:p>
          <a:p>
            <a:pPr marL="1828800" lvl="0" indent="0" algn="l" rtl="0">
              <a:spcBef>
                <a:spcPts val="0"/>
              </a:spcBef>
              <a:spcAft>
                <a:spcPts val="0"/>
              </a:spcAft>
              <a:buNone/>
            </a:pPr>
            <a:r>
              <a:rPr lang="en" sz="1400">
                <a:solidFill>
                  <a:schemeClr val="lt1"/>
                </a:solidFill>
                <a:latin typeface="Times New Roman"/>
                <a:ea typeface="Times New Roman"/>
                <a:cs typeface="Times New Roman"/>
                <a:sym typeface="Times New Roman"/>
              </a:rPr>
              <a:t>DM is ratio of average potential in the map and average potential in the map with full of obstacles. </a:t>
            </a:r>
            <a:endParaRPr sz="1400">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Char char="●"/>
            </a:pPr>
            <a:r>
              <a:rPr lang="en">
                <a:solidFill>
                  <a:schemeClr val="lt1"/>
                </a:solidFill>
                <a:latin typeface="Times New Roman"/>
                <a:ea typeface="Times New Roman"/>
                <a:cs typeface="Times New Roman"/>
                <a:sym typeface="Times New Roman"/>
              </a:rPr>
              <a:t>Regional sampling strategy</a:t>
            </a:r>
            <a:endParaRPr>
              <a:solidFill>
                <a:schemeClr val="lt1"/>
              </a:solidFill>
              <a:latin typeface="Times New Roman"/>
              <a:ea typeface="Times New Roman"/>
              <a:cs typeface="Times New Roman"/>
              <a:sym typeface="Times New Roman"/>
            </a:endParaRPr>
          </a:p>
          <a:p>
            <a:pPr marL="457200" lvl="0" indent="0" algn="l" rtl="0">
              <a:spcBef>
                <a:spcPts val="1600"/>
              </a:spcBef>
              <a:spcAft>
                <a:spcPts val="1600"/>
              </a:spcAft>
              <a:buNone/>
            </a:pPr>
            <a:endParaRPr>
              <a:solidFill>
                <a:schemeClr val="lt1"/>
              </a:solidFill>
              <a:latin typeface="Times New Roman"/>
              <a:ea typeface="Times New Roman"/>
              <a:cs typeface="Times New Roman"/>
              <a:sym typeface="Times New Roman"/>
            </a:endParaRPr>
          </a:p>
        </p:txBody>
      </p:sp>
      <p:pic>
        <p:nvPicPr>
          <p:cNvPr id="94" name="Google Shape;94;p17"/>
          <p:cNvPicPr preferRelativeResize="0"/>
          <p:nvPr/>
        </p:nvPicPr>
        <p:blipFill>
          <a:blip r:embed="rId3">
            <a:alphaModFix/>
          </a:blip>
          <a:stretch>
            <a:fillRect/>
          </a:stretch>
        </p:blipFill>
        <p:spPr>
          <a:xfrm>
            <a:off x="5594900" y="976374"/>
            <a:ext cx="3473326" cy="3444901"/>
          </a:xfrm>
          <a:prstGeom prst="rect">
            <a:avLst/>
          </a:prstGeom>
          <a:noFill/>
          <a:ln>
            <a:noFill/>
          </a:ln>
        </p:spPr>
      </p:pic>
      <p:pic>
        <p:nvPicPr>
          <p:cNvPr id="95" name="Google Shape;95;p17"/>
          <p:cNvPicPr preferRelativeResize="0"/>
          <p:nvPr/>
        </p:nvPicPr>
        <p:blipFill>
          <a:blip r:embed="rId4">
            <a:alphaModFix/>
          </a:blip>
          <a:stretch>
            <a:fillRect/>
          </a:stretch>
        </p:blipFill>
        <p:spPr>
          <a:xfrm>
            <a:off x="598225" y="1262075"/>
            <a:ext cx="4545274" cy="128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0" y="-456775"/>
            <a:ext cx="9144000" cy="110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a:latin typeface="Times New Roman"/>
                <a:ea typeface="Times New Roman"/>
                <a:cs typeface="Times New Roman"/>
                <a:sym typeface="Times New Roman"/>
              </a:rPr>
              <a:t>PRM vs PRM-APF blended</a:t>
            </a:r>
            <a:endParaRPr sz="2600">
              <a:latin typeface="Times New Roman"/>
              <a:ea typeface="Times New Roman"/>
              <a:cs typeface="Times New Roman"/>
              <a:sym typeface="Times New Roman"/>
            </a:endParaRPr>
          </a:p>
        </p:txBody>
      </p:sp>
      <p:pic>
        <p:nvPicPr>
          <p:cNvPr id="101" name="Google Shape;101;p18"/>
          <p:cNvPicPr preferRelativeResize="0"/>
          <p:nvPr/>
        </p:nvPicPr>
        <p:blipFill>
          <a:blip r:embed="rId3">
            <a:alphaModFix/>
          </a:blip>
          <a:stretch>
            <a:fillRect/>
          </a:stretch>
        </p:blipFill>
        <p:spPr>
          <a:xfrm>
            <a:off x="0" y="650525"/>
            <a:ext cx="4545834" cy="4492975"/>
          </a:xfrm>
          <a:prstGeom prst="rect">
            <a:avLst/>
          </a:prstGeom>
          <a:noFill/>
          <a:ln>
            <a:noFill/>
          </a:ln>
        </p:spPr>
      </p:pic>
      <p:pic>
        <p:nvPicPr>
          <p:cNvPr id="102" name="Google Shape;102;p18"/>
          <p:cNvPicPr preferRelativeResize="0"/>
          <p:nvPr/>
        </p:nvPicPr>
        <p:blipFill>
          <a:blip r:embed="rId4">
            <a:alphaModFix/>
          </a:blip>
          <a:stretch>
            <a:fillRect/>
          </a:stretch>
        </p:blipFill>
        <p:spPr>
          <a:xfrm>
            <a:off x="4635975" y="652159"/>
            <a:ext cx="4508029" cy="4489704"/>
          </a:xfrm>
          <a:prstGeom prst="rect">
            <a:avLst/>
          </a:prstGeom>
          <a:noFill/>
          <a:ln>
            <a:noFill/>
          </a:ln>
        </p:spPr>
      </p:pic>
      <p:sp>
        <p:nvSpPr>
          <p:cNvPr id="103" name="Google Shape;103;p1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4.91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4.91</a:t>
            </a:r>
            <a:endParaRPr/>
          </a:p>
        </p:txBody>
      </p:sp>
      <p:sp>
        <p:nvSpPr>
          <p:cNvPr id="110" name="Google Shape;110;p19"/>
          <p:cNvSpPr txBox="1">
            <a:spLocks noGrp="1"/>
          </p:cNvSpPr>
          <p:nvPr>
            <p:ph type="title"/>
          </p:nvPr>
        </p:nvSpPr>
        <p:spPr>
          <a:xfrm>
            <a:off x="0" y="425"/>
            <a:ext cx="9144000" cy="110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b="1">
                <a:solidFill>
                  <a:srgbClr val="6D9EEB"/>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Demonstration Video</a:t>
            </a:r>
            <a:endParaRPr sz="2600" b="1">
              <a:solidFill>
                <a:srgbClr val="6D9EEB"/>
              </a:solidFill>
              <a:latin typeface="Times New Roman"/>
              <a:ea typeface="Times New Roman"/>
              <a:cs typeface="Times New Roman"/>
              <a:sym typeface="Times New Roman"/>
            </a:endParaRPr>
          </a:p>
        </p:txBody>
      </p:sp>
      <p:pic>
        <p:nvPicPr>
          <p:cNvPr id="2" name="demo-video2x">
            <a:hlinkClick r:id="" action="ppaction://media"/>
            <a:extLst>
              <a:ext uri="{FF2B5EF4-FFF2-40B4-BE49-F238E27FC236}">
                <a16:creationId xmlns:a16="http://schemas.microsoft.com/office/drawing/2014/main" id="{D58E4B71-A978-2D8D-B290-F7D1C0ACF30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7257"/>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p:nvPr/>
        </p:nvSpPr>
        <p:spPr>
          <a:xfrm>
            <a:off x="-32150" y="1027475"/>
            <a:ext cx="2119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accent1"/>
                </a:solidFill>
                <a:latin typeface="Times New Roman"/>
                <a:ea typeface="Times New Roman"/>
                <a:cs typeface="Times New Roman"/>
                <a:sym typeface="Times New Roman"/>
              </a:rPr>
              <a:t>Conclusion</a:t>
            </a:r>
            <a:endParaRPr sz="2400" b="1">
              <a:solidFill>
                <a:schemeClr val="accent1"/>
              </a:solidFill>
              <a:latin typeface="Times New Roman"/>
              <a:ea typeface="Times New Roman"/>
              <a:cs typeface="Times New Roman"/>
              <a:sym typeface="Times New Roman"/>
            </a:endParaRPr>
          </a:p>
        </p:txBody>
      </p:sp>
      <p:sp>
        <p:nvSpPr>
          <p:cNvPr id="116" name="Google Shape;116;p20"/>
          <p:cNvSpPr txBox="1">
            <a:spLocks noGrp="1"/>
          </p:cNvSpPr>
          <p:nvPr>
            <p:ph type="subTitle" idx="1"/>
          </p:nvPr>
        </p:nvSpPr>
        <p:spPr>
          <a:xfrm>
            <a:off x="101600" y="1778000"/>
            <a:ext cx="8701314" cy="3323700"/>
          </a:xfrm>
          <a:prstGeom prst="rect">
            <a:avLst/>
          </a:prstGeom>
        </p:spPr>
        <p:txBody>
          <a:bodyPr spcFirstLastPara="1" wrap="square" lIns="91425" tIns="91425" rIns="91425" bIns="91425" anchor="t" anchorCtr="0">
            <a:noAutofit/>
          </a:bodyPr>
          <a:lstStyle/>
          <a:p>
            <a:pPr marL="457200" lvl="0" indent="-381000" algn="just" rtl="0">
              <a:spcBef>
                <a:spcPts val="0"/>
              </a:spcBef>
              <a:spcAft>
                <a:spcPts val="0"/>
              </a:spcAft>
              <a:buSzPts val="2400"/>
              <a:buChar char="-"/>
            </a:pPr>
            <a:r>
              <a:rPr lang="en" dirty="0">
                <a:solidFill>
                  <a:schemeClr val="bg1"/>
                </a:solidFill>
                <a:highlight>
                  <a:srgbClr val="000000"/>
                </a:highlight>
              </a:rPr>
              <a:t>PRM-APF blended algorithm is implemented for the path planning of mobile robot that improves the graph connectivity for narrow pathways resulting in better paths for the robot. Based on the the obstacle space and free space, the algorithm determines the number of PRM Sampling Points required for optimal path planning.</a:t>
            </a:r>
          </a:p>
          <a:p>
            <a:pPr marL="76200" lvl="0" indent="0" algn="just" rtl="0">
              <a:spcBef>
                <a:spcPts val="0"/>
              </a:spcBef>
              <a:spcAft>
                <a:spcPts val="0"/>
              </a:spcAft>
              <a:buSzPts val="2400"/>
              <a:buNone/>
            </a:pPr>
            <a:endParaRPr dirty="0">
              <a:solidFill>
                <a:schemeClr val="bg1"/>
              </a:solidFill>
              <a:highlight>
                <a:srgbClr val="000000"/>
              </a:highlight>
            </a:endParaRPr>
          </a:p>
          <a:p>
            <a:pPr marL="0" lvl="0" indent="0" algn="just" rtl="0">
              <a:spcBef>
                <a:spcPts val="0"/>
              </a:spcBef>
              <a:spcAft>
                <a:spcPts val="0"/>
              </a:spcAft>
              <a:buNone/>
            </a:pPr>
            <a:r>
              <a:rPr lang="en" sz="2400" dirty="0">
                <a:solidFill>
                  <a:schemeClr val="bg1"/>
                </a:solidFill>
                <a:highlight>
                  <a:srgbClr val="000000"/>
                </a:highlight>
              </a:rPr>
              <a:t> Future Works</a:t>
            </a:r>
          </a:p>
          <a:p>
            <a:pPr marL="0" lvl="0" indent="0" algn="just" rtl="0">
              <a:spcBef>
                <a:spcPts val="0"/>
              </a:spcBef>
              <a:spcAft>
                <a:spcPts val="0"/>
              </a:spcAft>
              <a:buNone/>
            </a:pPr>
            <a:endParaRPr dirty="0">
              <a:solidFill>
                <a:schemeClr val="bg1"/>
              </a:solidFill>
              <a:highlight>
                <a:srgbClr val="000000"/>
              </a:highlight>
            </a:endParaRPr>
          </a:p>
          <a:p>
            <a:pPr marL="457200" lvl="0" indent="-381000" algn="just" rtl="0">
              <a:spcBef>
                <a:spcPts val="0"/>
              </a:spcBef>
              <a:spcAft>
                <a:spcPts val="0"/>
              </a:spcAft>
              <a:buSzPts val="2400"/>
              <a:buChar char="-"/>
            </a:pPr>
            <a:r>
              <a:rPr lang="en" dirty="0">
                <a:solidFill>
                  <a:schemeClr val="bg1"/>
                </a:solidFill>
                <a:highlight>
                  <a:srgbClr val="000000"/>
                </a:highlight>
              </a:rPr>
              <a:t>Optimize paths for robot in based on length, clearance and smoothness can be improved.</a:t>
            </a:r>
            <a:endParaRPr dirty="0">
              <a:solidFill>
                <a:schemeClr val="bg1"/>
              </a:solidFill>
              <a:highlight>
                <a:srgbClr val="000000"/>
              </a:highlight>
            </a:endParaRPr>
          </a:p>
          <a:p>
            <a:pPr marL="457200" lvl="0" indent="-381000" algn="just" rtl="0">
              <a:spcBef>
                <a:spcPts val="0"/>
              </a:spcBef>
              <a:spcAft>
                <a:spcPts val="0"/>
              </a:spcAft>
              <a:buSzPts val="2400"/>
              <a:buChar char="-"/>
            </a:pPr>
            <a:r>
              <a:rPr lang="en" dirty="0">
                <a:solidFill>
                  <a:schemeClr val="bg1"/>
                </a:solidFill>
                <a:highlight>
                  <a:srgbClr val="000000"/>
                </a:highlight>
              </a:rPr>
              <a:t>Reconstruction of the local roadmap based on dynamic changes in the map instead of generating the whole graph again.</a:t>
            </a:r>
            <a:endParaRPr dirty="0">
              <a:solidFill>
                <a:schemeClr val="bg1"/>
              </a:solidFill>
              <a:highlight>
                <a:srgbClr val="0000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ctrTitle"/>
          </p:nvPr>
        </p:nvSpPr>
        <p:spPr>
          <a:xfrm>
            <a:off x="460775" y="430050"/>
            <a:ext cx="8229600" cy="6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a:t>REFERENCES</a:t>
            </a:r>
            <a:endParaRPr sz="2600"/>
          </a:p>
        </p:txBody>
      </p:sp>
      <p:sp>
        <p:nvSpPr>
          <p:cNvPr id="122" name="Google Shape;122;p21"/>
          <p:cNvSpPr txBox="1">
            <a:spLocks noGrp="1"/>
          </p:cNvSpPr>
          <p:nvPr>
            <p:ph type="subTitle" idx="1"/>
          </p:nvPr>
        </p:nvSpPr>
        <p:spPr>
          <a:xfrm>
            <a:off x="169475" y="1716975"/>
            <a:ext cx="8812200" cy="3323700"/>
          </a:xfrm>
          <a:prstGeom prst="rect">
            <a:avLst/>
          </a:prstGeom>
          <a:solidFill>
            <a:srgbClr val="000000"/>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chemeClr val="lt1"/>
                </a:solidFill>
              </a:rPr>
              <a:t>[1] H. You, G. Chen, Q. Jia and Z. Huang, "Path Planning for Robot in Multi-dimensional Environment Based on Dynamic PRM Blended Potential Field," 2021 IEEE 5th Information Technology,Networking,Electronic and Automation Control Conference (ITNEC), 2021, pp. 1157-1162, doi: 10.1109/ITNEC52019.2021.9586848.</a:t>
            </a:r>
            <a:endParaRPr sz="1200">
              <a:solidFill>
                <a:schemeClr val="lt1"/>
              </a:solidFill>
            </a:endParaRPr>
          </a:p>
          <a:p>
            <a:pPr marL="0" lvl="0" indent="0" algn="l" rtl="0">
              <a:lnSpc>
                <a:spcPct val="150000"/>
              </a:lnSpc>
              <a:spcBef>
                <a:spcPts val="0"/>
              </a:spcBef>
              <a:spcAft>
                <a:spcPts val="0"/>
              </a:spcAft>
              <a:buClr>
                <a:schemeClr val="dk1"/>
              </a:buClr>
              <a:buSzPts val="1100"/>
              <a:buFont typeface="Arial"/>
              <a:buNone/>
            </a:pPr>
            <a:r>
              <a:rPr lang="en" sz="1200">
                <a:solidFill>
                  <a:schemeClr val="lt1"/>
                </a:solidFill>
              </a:rPr>
              <a:t>[2] Fankhauser, P., Hutter, M. (2016). A Universal Grid Map Library: Implementation and Use Case for Rough Terrain Navigation. In: Koubaa, A. (eds) Robot Operating System (ROS). Studies in Computational Intelligence, vol 625. Springer, Cham. https://doi.org/10.1007/978-3-319-26054-9_5.</a:t>
            </a:r>
            <a:endParaRPr sz="1200">
              <a:solidFill>
                <a:schemeClr val="lt1"/>
              </a:solidFill>
            </a:endParaRPr>
          </a:p>
          <a:p>
            <a:pPr marL="0" lvl="0" indent="0" algn="l" rtl="0">
              <a:lnSpc>
                <a:spcPct val="150000"/>
              </a:lnSpc>
              <a:spcBef>
                <a:spcPts val="0"/>
              </a:spcBef>
              <a:spcAft>
                <a:spcPts val="0"/>
              </a:spcAft>
              <a:buNone/>
            </a:pPr>
            <a:r>
              <a:rPr lang="en" sz="1200">
                <a:solidFill>
                  <a:schemeClr val="lt1"/>
                </a:solidFill>
              </a:rPr>
              <a:t>[3] S. Alarabi, C. Luo and M. Santora, "A PRM Approach to Path Planning with Obstacle Avoidance of an Autonomous Robot," 2022 8th International Conference on Automation, Robotics and Applications (ICARA), 2022, pp. 76-80, doi: 10.1109/ICARA55094.2022.9738559.</a:t>
            </a:r>
            <a:endParaRPr sz="1200">
              <a:solidFill>
                <a:schemeClr val="lt1"/>
              </a:solidFill>
            </a:endParaRPr>
          </a:p>
          <a:p>
            <a:pPr marL="0" lvl="0" indent="0" algn="l" rtl="0">
              <a:lnSpc>
                <a:spcPct val="150000"/>
              </a:lnSpc>
              <a:spcBef>
                <a:spcPts val="0"/>
              </a:spcBef>
              <a:spcAft>
                <a:spcPts val="0"/>
              </a:spcAft>
              <a:buClr>
                <a:schemeClr val="dk1"/>
              </a:buClr>
              <a:buSzPts val="1100"/>
              <a:buFont typeface="Arial"/>
              <a:buNone/>
            </a:pPr>
            <a:r>
              <a:rPr lang="en" sz="1200">
                <a:solidFill>
                  <a:schemeClr val="lt1"/>
                </a:solidFill>
              </a:rPr>
              <a:t>[4] </a:t>
            </a:r>
            <a:r>
              <a:rPr lang="en" sz="1200" u="sng">
                <a:solidFill>
                  <a:srgbClr val="6D9EEB"/>
                </a:solidFill>
                <a:hlinkClick r:id="rId3">
                  <a:extLst>
                    <a:ext uri="{A12FA001-AC4F-418D-AE19-62706E023703}">
                      <ahyp:hlinkClr xmlns:ahyp="http://schemas.microsoft.com/office/drawing/2018/hyperlinkcolor" val="tx"/>
                    </a:ext>
                  </a:extLst>
                </a:hlinkClick>
              </a:rPr>
              <a:t>https://www.cs.cmu.edu/~motionplanning/lecture/Chap4-Potential-Field_howie.pdf</a:t>
            </a:r>
            <a:r>
              <a:rPr lang="en" sz="1200">
                <a:solidFill>
                  <a:schemeClr val="lt1"/>
                </a:solidFill>
              </a:rPr>
              <a:t>.</a:t>
            </a:r>
            <a:endParaRPr sz="1200">
              <a:solidFill>
                <a:schemeClr val="lt1"/>
              </a:solidFill>
            </a:endParaRPr>
          </a:p>
          <a:p>
            <a:pPr marL="0" lvl="0" indent="0" algn="l" rtl="0">
              <a:lnSpc>
                <a:spcPct val="150000"/>
              </a:lnSpc>
              <a:spcBef>
                <a:spcPts val="0"/>
              </a:spcBef>
              <a:spcAft>
                <a:spcPts val="0"/>
              </a:spcAft>
              <a:buClr>
                <a:schemeClr val="dk1"/>
              </a:buClr>
              <a:buSzPts val="1100"/>
              <a:buFont typeface="Arial"/>
              <a:buNone/>
            </a:pPr>
            <a:r>
              <a:rPr lang="en" sz="1200">
                <a:solidFill>
                  <a:schemeClr val="lt1"/>
                </a:solidFill>
              </a:rPr>
              <a:t>[5] </a:t>
            </a:r>
            <a:r>
              <a:rPr lang="en" sz="1200" u="sng">
                <a:solidFill>
                  <a:srgbClr val="6D9EEB"/>
                </a:solidFill>
                <a:hlinkClick r:id="rId4">
                  <a:extLst>
                    <a:ext uri="{A12FA001-AC4F-418D-AE19-62706E023703}">
                      <ahyp:hlinkClr xmlns:ahyp="http://schemas.microsoft.com/office/drawing/2018/hyperlinkcolor" val="tx"/>
                    </a:ext>
                  </a:extLst>
                </a:hlinkClick>
              </a:rPr>
              <a:t>https://en.wikipedia.org/wiki/Probabilistic_roadmap</a:t>
            </a:r>
            <a:r>
              <a:rPr lang="en" sz="1200">
                <a:solidFill>
                  <a:schemeClr val="lt1"/>
                </a:solidFill>
              </a:rPr>
              <a:t>.</a:t>
            </a:r>
            <a:endParaRPr sz="1200">
              <a:solidFill>
                <a:schemeClr val="lt1"/>
              </a:solidFill>
            </a:endParaRPr>
          </a:p>
          <a:p>
            <a:pPr marL="0" lvl="0" indent="0" algn="l" rtl="0">
              <a:lnSpc>
                <a:spcPct val="150000"/>
              </a:lnSpc>
              <a:spcBef>
                <a:spcPts val="0"/>
              </a:spcBef>
              <a:spcAft>
                <a:spcPts val="0"/>
              </a:spcAft>
              <a:buNone/>
            </a:pPr>
            <a:r>
              <a:rPr lang="en" sz="1200">
                <a:solidFill>
                  <a:schemeClr val="lt1"/>
                </a:solidFill>
              </a:rPr>
              <a:t>[6] </a:t>
            </a:r>
            <a:r>
              <a:rPr lang="en" sz="1200" u="sng">
                <a:solidFill>
                  <a:srgbClr val="6D9EEB"/>
                </a:solidFill>
                <a:hlinkClick r:id="rId5">
                  <a:extLst>
                    <a:ext uri="{A12FA001-AC4F-418D-AE19-62706E023703}">
                      <ahyp:hlinkClr xmlns:ahyp="http://schemas.microsoft.com/office/drawing/2018/hyperlinkcolor" val="tx"/>
                    </a:ext>
                  </a:extLst>
                </a:hlinkClick>
              </a:rPr>
              <a:t>https://www.clearpathrobotics.com/assets/guides/melodic/husky/index.html</a:t>
            </a:r>
            <a:r>
              <a:rPr lang="en" sz="1200">
                <a:solidFill>
                  <a:schemeClr val="lt1"/>
                </a:solidFill>
              </a:rPr>
              <a:t>.</a:t>
            </a:r>
            <a:endParaRPr sz="1200">
              <a:solidFill>
                <a:schemeClr val="lt1"/>
              </a:solidFill>
            </a:endParaRPr>
          </a:p>
          <a:p>
            <a:pPr marL="457200" lvl="0" indent="0" algn="l" rtl="0">
              <a:lnSpc>
                <a:spcPct val="150000"/>
              </a:lnSpc>
              <a:spcBef>
                <a:spcPts val="0"/>
              </a:spcBef>
              <a:spcAft>
                <a:spcPts val="0"/>
              </a:spcAft>
              <a:buNone/>
            </a:pPr>
            <a:r>
              <a:rPr lang="en" sz="1200">
                <a:solidFill>
                  <a:schemeClr val="lt1"/>
                </a:solidFill>
              </a:rPr>
              <a:t> </a:t>
            </a:r>
            <a:endParaRPr sz="1200">
              <a:solidFill>
                <a:schemeClr val="lt1"/>
              </a:solidFill>
            </a:endParaRPr>
          </a:p>
          <a:p>
            <a:pPr marL="457200" lvl="0" indent="0" algn="l" rtl="0">
              <a:lnSpc>
                <a:spcPct val="150000"/>
              </a:lnSpc>
              <a:spcBef>
                <a:spcPts val="0"/>
              </a:spcBef>
              <a:spcAft>
                <a:spcPts val="0"/>
              </a:spcAft>
              <a:buNone/>
            </a:pPr>
            <a:endParaRPr sz="1200">
              <a:solidFill>
                <a:schemeClr val="lt1"/>
              </a:solidFill>
            </a:endParaRPr>
          </a:p>
          <a:p>
            <a:pPr marL="457200" lvl="0" indent="0" algn="l" rtl="0">
              <a:lnSpc>
                <a:spcPct val="150000"/>
              </a:lnSpc>
              <a:spcBef>
                <a:spcPts val="0"/>
              </a:spcBef>
              <a:spcAft>
                <a:spcPts val="0"/>
              </a:spcAft>
              <a:buNone/>
            </a:pPr>
            <a:endParaRPr sz="1200">
              <a:solidFill>
                <a:schemeClr val="lt1"/>
              </a:solidFill>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641</Words>
  <Application>Microsoft Office PowerPoint</Application>
  <PresentationFormat>On-screen Show (16:9)</PresentationFormat>
  <Paragraphs>62</Paragraphs>
  <Slides>10</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Times New Roman</vt:lpstr>
      <vt:lpstr>Old Standard TT</vt:lpstr>
      <vt:lpstr>Arial</vt:lpstr>
      <vt:lpstr>Paperback</vt:lpstr>
      <vt:lpstr>PowerPoint Presentation</vt:lpstr>
      <vt:lpstr>Probabilistic Roadmap Path Planning  </vt:lpstr>
      <vt:lpstr>Potential Field Path Planning  </vt:lpstr>
      <vt:lpstr>Why Combine PRM with APF?  </vt:lpstr>
      <vt:lpstr>Distribution of Sampling points using Adaptive solution</vt:lpstr>
      <vt:lpstr>PRM vs PRM-APF blended</vt:lpstr>
      <vt:lpstr>Demonstration Video</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Maaruf Vazifdar</cp:lastModifiedBy>
  <cp:revision>6</cp:revision>
  <dcterms:modified xsi:type="dcterms:W3CDTF">2022-05-09T18:10:26Z</dcterms:modified>
</cp:coreProperties>
</file>